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57" r:id="rId5"/>
    <p:sldId id="258" r:id="rId6"/>
    <p:sldId id="277" r:id="rId7"/>
    <p:sldId id="259" r:id="rId8"/>
    <p:sldId id="262" r:id="rId9"/>
    <p:sldId id="263" r:id="rId10"/>
    <p:sldId id="264" r:id="rId11"/>
    <p:sldId id="265" r:id="rId12"/>
    <p:sldId id="267" r:id="rId13"/>
    <p:sldId id="268" r:id="rId14"/>
    <p:sldId id="269" r:id="rId15"/>
    <p:sldId id="270" r:id="rId16"/>
    <p:sldId id="271" r:id="rId17"/>
    <p:sldId id="275" r:id="rId18"/>
    <p:sldId id="276" r:id="rId19"/>
    <p:sldId id="272" r:id="rId20"/>
    <p:sldId id="278" r:id="rId21"/>
    <p:sldId id="279" r:id="rId22"/>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8" autoAdjust="0"/>
    <p:restoredTop sz="94660"/>
  </p:normalViewPr>
  <p:slideViewPr>
    <p:cSldViewPr snapToGrid="0">
      <p:cViewPr varScale="1">
        <p:scale>
          <a:sx n="115" d="100"/>
          <a:sy n="115" d="100"/>
        </p:scale>
        <p:origin x="14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524000" y="1122363"/>
            <a:ext cx="9144000" cy="2387600"/>
          </a:xfrm>
        </p:spPr>
        <p:txBody>
          <a:bodyPr anchor="b"/>
          <a:lstStyle>
            <a:lvl1pPr algn="ctr">
              <a:defRPr sz="6000"/>
            </a:lvl1pPr>
          </a:lstStyle>
          <a:p>
            <a:r>
              <a:rPr lang="cs-CZ" smtClean="0"/>
              <a:t>Kliknutím lze upravit styl.</a:t>
            </a:r>
            <a:endParaRPr lang="cs-CZ"/>
          </a:p>
        </p:txBody>
      </p:sp>
      <p:sp>
        <p:nvSpPr>
          <p:cNvPr id="3" name="Podnadpi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můžete upravit styl předlohy.</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4416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550201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8724900" y="365125"/>
            <a:ext cx="2628900"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838200" y="365125"/>
            <a:ext cx="7734300" cy="5811838"/>
          </a:xfrm>
        </p:spPr>
        <p:txBody>
          <a:bodyPr vert="eaVert"/>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99964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4187122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831850" y="1709738"/>
            <a:ext cx="10515600"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Upravte styly předlohy textu.</a:t>
            </a:r>
          </a:p>
        </p:txBody>
      </p:sp>
      <p:sp>
        <p:nvSpPr>
          <p:cNvPr id="4" name="Zástupný symbol pro datum 3"/>
          <p:cNvSpPr>
            <a:spLocks noGrp="1"/>
          </p:cNvSpPr>
          <p:nvPr>
            <p:ph type="dt" sz="half" idx="10"/>
          </p:nvPr>
        </p:nvSpPr>
        <p:spPr/>
        <p:txBody>
          <a:body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1602857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838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6172200" y="1825625"/>
            <a:ext cx="5181600" cy="435133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6F82E7CF-B3B6-4D4D-BF52-D7FAD0EC0191}" type="datetimeFigureOut">
              <a:rPr lang="cs-CZ" smtClean="0"/>
              <a:t>30.01.2023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685178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839788" y="365125"/>
            <a:ext cx="10515600"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4" name="Zástupný symbol pro obsah 3"/>
          <p:cNvSpPr>
            <a:spLocks noGrp="1"/>
          </p:cNvSpPr>
          <p:nvPr>
            <p:ph sz="half" idx="2"/>
          </p:nvPr>
        </p:nvSpPr>
        <p:spPr>
          <a:xfrm>
            <a:off x="839788" y="2505075"/>
            <a:ext cx="5157787"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Upravte styly předlohy textu.</a:t>
            </a:r>
          </a:p>
        </p:txBody>
      </p:sp>
      <p:sp>
        <p:nvSpPr>
          <p:cNvPr id="6" name="Zástupný symbol pro obsah 5"/>
          <p:cNvSpPr>
            <a:spLocks noGrp="1"/>
          </p:cNvSpPr>
          <p:nvPr>
            <p:ph sz="quarter" idx="4"/>
          </p:nvPr>
        </p:nvSpPr>
        <p:spPr>
          <a:xfrm>
            <a:off x="6172200" y="2505075"/>
            <a:ext cx="5183188" cy="3684588"/>
          </a:xfrm>
        </p:spPr>
        <p:txBody>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6F82E7CF-B3B6-4D4D-BF52-D7FAD0EC0191}" type="datetimeFigureOut">
              <a:rPr lang="cs-CZ" smtClean="0"/>
              <a:t>30.01.2023</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14932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6F82E7CF-B3B6-4D4D-BF52-D7FAD0EC0191}" type="datetimeFigureOut">
              <a:rPr lang="cs-CZ" smtClean="0"/>
              <a:t>30.01.2023</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741808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6F82E7CF-B3B6-4D4D-BF52-D7FAD0EC0191}" type="datetimeFigureOut">
              <a:rPr lang="cs-CZ" smtClean="0"/>
              <a:t>30.01.2023</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2253235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6F82E7CF-B3B6-4D4D-BF52-D7FAD0EC0191}" type="datetimeFigureOut">
              <a:rPr lang="cs-CZ" smtClean="0"/>
              <a:t>30.01.2023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960368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Upravte styly předlohy textu.</a:t>
            </a:r>
          </a:p>
        </p:txBody>
      </p:sp>
      <p:sp>
        <p:nvSpPr>
          <p:cNvPr id="5" name="Zástupný symbol pro datum 4"/>
          <p:cNvSpPr>
            <a:spLocks noGrp="1"/>
          </p:cNvSpPr>
          <p:nvPr>
            <p:ph type="dt" sz="half" idx="10"/>
          </p:nvPr>
        </p:nvSpPr>
        <p:spPr/>
        <p:txBody>
          <a:bodyPr/>
          <a:lstStyle/>
          <a:p>
            <a:fld id="{6F82E7CF-B3B6-4D4D-BF52-D7FAD0EC0191}" type="datetimeFigureOut">
              <a:rPr lang="cs-CZ" smtClean="0"/>
              <a:t>30.01.2023</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AB354BDD-FD1A-4760-BEAC-864018FDE25F}" type="slidenum">
              <a:rPr lang="cs-CZ" smtClean="0"/>
              <a:t>‹#›</a:t>
            </a:fld>
            <a:endParaRPr lang="cs-CZ"/>
          </a:p>
        </p:txBody>
      </p:sp>
    </p:spTree>
    <p:extLst>
      <p:ext uri="{BB962C8B-B14F-4D97-AF65-F5344CB8AC3E}">
        <p14:creationId xmlns:p14="http://schemas.microsoft.com/office/powerpoint/2010/main" val="3684544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smtClean="0"/>
              <a:t>Upravte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2E7CF-B3B6-4D4D-BF52-D7FAD0EC0191}" type="datetimeFigureOut">
              <a:rPr lang="cs-CZ" smtClean="0"/>
              <a:t>30.01.2023</a:t>
            </a:fld>
            <a:endParaRPr lang="cs-CZ"/>
          </a:p>
        </p:txBody>
      </p:sp>
      <p:sp>
        <p:nvSpPr>
          <p:cNvPr id="5" name="Zástupný symbol pro zápatí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354BDD-FD1A-4760-BEAC-864018FDE25F}" type="slidenum">
              <a:rPr lang="cs-CZ" smtClean="0"/>
              <a:t>‹#›</a:t>
            </a:fld>
            <a:endParaRPr lang="cs-CZ"/>
          </a:p>
        </p:txBody>
      </p:sp>
    </p:spTree>
    <p:extLst>
      <p:ext uri="{BB962C8B-B14F-4D97-AF65-F5344CB8AC3E}">
        <p14:creationId xmlns:p14="http://schemas.microsoft.com/office/powerpoint/2010/main" val="1453044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normAutofit fontScale="90000"/>
          </a:bodyPr>
          <a:lstStyle/>
          <a:p>
            <a:r>
              <a:rPr lang="cs-CZ" b="1" dirty="0" smtClean="0"/>
              <a:t/>
            </a:r>
            <a:br>
              <a:rPr lang="cs-CZ" b="1" dirty="0" smtClean="0"/>
            </a:br>
            <a:r>
              <a:rPr lang="cs-CZ" sz="4400" b="1" u="sng" dirty="0" smtClean="0"/>
              <a:t>Městské domy s pečovatelskou službou</a:t>
            </a:r>
            <a:br>
              <a:rPr lang="cs-CZ" sz="4400" b="1" u="sng" dirty="0" smtClean="0"/>
            </a:br>
            <a:r>
              <a:rPr lang="cs-CZ" sz="4400" b="1" u="sng" dirty="0" smtClean="0"/>
              <a:t>(dále jen DPS)</a:t>
            </a:r>
            <a:r>
              <a:rPr lang="cs-CZ" b="1" u="sng" dirty="0" smtClean="0"/>
              <a:t/>
            </a:r>
            <a:br>
              <a:rPr lang="cs-CZ" b="1" u="sng" dirty="0" smtClean="0"/>
            </a:br>
            <a:r>
              <a:rPr lang="cs-CZ" sz="4400" b="1" u="sng" dirty="0" smtClean="0"/>
              <a:t>v lokalitě:</a:t>
            </a:r>
            <a:endParaRPr lang="cs-CZ" sz="4400" u="sng" dirty="0"/>
          </a:p>
        </p:txBody>
      </p:sp>
      <p:sp>
        <p:nvSpPr>
          <p:cNvPr id="3" name="Podnadpis 2"/>
          <p:cNvSpPr>
            <a:spLocks noGrp="1"/>
          </p:cNvSpPr>
          <p:nvPr>
            <p:ph type="subTitle" idx="1"/>
          </p:nvPr>
        </p:nvSpPr>
        <p:spPr/>
        <p:txBody>
          <a:bodyPr/>
          <a:lstStyle/>
          <a:p>
            <a:r>
              <a:rPr lang="cs-CZ" dirty="0" smtClean="0"/>
              <a:t>Jiráskova 18-20-22-24-26, Karoliny Světlé 7-9-11-13-15, Boženy Němcové 2-4, Jihlava</a:t>
            </a:r>
          </a:p>
          <a:p>
            <a:endParaRPr lang="cs-CZ" dirty="0" smtClean="0"/>
          </a:p>
          <a:p>
            <a:endParaRPr lang="cs-CZ" dirty="0"/>
          </a:p>
        </p:txBody>
      </p:sp>
      <p:pic>
        <p:nvPicPr>
          <p:cNvPr id="5" name="Obráze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5532" y="4281055"/>
            <a:ext cx="3839377" cy="2342120"/>
          </a:xfrm>
          <a:prstGeom prst="rect">
            <a:avLst/>
          </a:prstGeom>
        </p:spPr>
      </p:pic>
    </p:spTree>
    <p:extLst>
      <p:ext uri="{BB962C8B-B14F-4D97-AF65-F5344CB8AC3E}">
        <p14:creationId xmlns:p14="http://schemas.microsoft.com/office/powerpoint/2010/main" val="3043546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a:t>Nevhodná a přežitá dispozice bytových jednotek – vany/sprchové kouty vč. umyvadel jsou součástí kuchyní – obytných místností</a:t>
            </a:r>
          </a:p>
          <a:p>
            <a:endParaRPr lang="cs-CZ" dirty="0" smtClean="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2319" y="2676699"/>
            <a:ext cx="7120077" cy="4006735"/>
          </a:xfrm>
          <a:prstGeom prst="rect">
            <a:avLst/>
          </a:prstGeom>
        </p:spPr>
      </p:pic>
    </p:spTree>
    <p:extLst>
      <p:ext uri="{BB962C8B-B14F-4D97-AF65-F5344CB8AC3E}">
        <p14:creationId xmlns:p14="http://schemas.microsoft.com/office/powerpoint/2010/main" val="530011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a:t>Absence výtahů – značná </a:t>
            </a:r>
            <a:r>
              <a:rPr lang="cs-CZ" dirty="0" err="1"/>
              <a:t>bariérovost</a:t>
            </a:r>
            <a:r>
              <a:rPr lang="cs-CZ" dirty="0"/>
              <a:t>, o byty ve 2. a 3. NP nízký zájem</a:t>
            </a:r>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350" y="2518756"/>
            <a:ext cx="4289718" cy="3183775"/>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493995" y="3214829"/>
            <a:ext cx="3183775" cy="1791630"/>
          </a:xfrm>
          <a:prstGeom prst="rect">
            <a:avLst/>
          </a:prstGeom>
        </p:spPr>
      </p:pic>
      <p:pic>
        <p:nvPicPr>
          <p:cNvPr id="7" name="Obráze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1698" y="2518756"/>
            <a:ext cx="4475896" cy="3183775"/>
          </a:xfrm>
          <a:prstGeom prst="rect">
            <a:avLst/>
          </a:prstGeom>
        </p:spPr>
      </p:pic>
    </p:spTree>
    <p:extLst>
      <p:ext uri="{BB962C8B-B14F-4D97-AF65-F5344CB8AC3E}">
        <p14:creationId xmlns:p14="http://schemas.microsoft.com/office/powerpoint/2010/main" val="394939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Vytápění bytových jednotek a ohřev TUV zajištěn lokálními plynovými spotřebiči – </a:t>
            </a:r>
            <a:r>
              <a:rPr lang="cs-CZ" dirty="0" smtClean="0"/>
              <a:t>pro seniory často problematická </a:t>
            </a:r>
            <a:r>
              <a:rPr lang="cs-CZ" dirty="0"/>
              <a:t>a nekomfortní </a:t>
            </a:r>
            <a:r>
              <a:rPr lang="cs-CZ" dirty="0" smtClean="0"/>
              <a:t>obsluha, rozvody plynovodu ve spol. prostorách a v bytových jednotkách</a:t>
            </a:r>
          </a:p>
          <a:p>
            <a:endParaRPr lang="cs-CZ" dirty="0"/>
          </a:p>
          <a:p>
            <a:endParaRPr lang="cs-CZ" dirty="0" smtClean="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811338" y="3363346"/>
            <a:ext cx="3433156" cy="2774755"/>
          </a:xfrm>
          <a:prstGeom prst="rect">
            <a:avLst/>
          </a:prstGeom>
        </p:spPr>
      </p:pic>
      <p:pic>
        <p:nvPicPr>
          <p:cNvPr id="8" name="Obráze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5294" y="3034145"/>
            <a:ext cx="4754880" cy="3433157"/>
          </a:xfrm>
          <a:prstGeom prst="rect">
            <a:avLst/>
          </a:prstGeom>
        </p:spPr>
      </p:pic>
      <p:pic>
        <p:nvPicPr>
          <p:cNvPr id="11" name="Obráze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075814" y="3628506"/>
            <a:ext cx="3433157" cy="2244436"/>
          </a:xfrm>
          <a:prstGeom prst="rect">
            <a:avLst/>
          </a:prstGeom>
        </p:spPr>
      </p:pic>
    </p:spTree>
    <p:extLst>
      <p:ext uri="{BB962C8B-B14F-4D97-AF65-F5344CB8AC3E}">
        <p14:creationId xmlns:p14="http://schemas.microsoft.com/office/powerpoint/2010/main" val="4043944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Značná energetická náročnost </a:t>
            </a:r>
            <a:r>
              <a:rPr lang="cs-CZ" dirty="0" smtClean="0"/>
              <a:t>budov </a:t>
            </a:r>
            <a:r>
              <a:rPr lang="cs-CZ" dirty="0"/>
              <a:t>– vysoké náklady na dodávku </a:t>
            </a:r>
            <a:r>
              <a:rPr lang="cs-CZ" dirty="0" smtClean="0"/>
              <a:t>energií.</a:t>
            </a:r>
            <a:endParaRPr lang="cs-CZ" dirty="0"/>
          </a:p>
          <a:p>
            <a:endParaRPr lang="cs-CZ" dirty="0"/>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9094" y="2637068"/>
            <a:ext cx="2869815" cy="4060156"/>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8909" y="2642997"/>
            <a:ext cx="2860982" cy="4048298"/>
          </a:xfrm>
          <a:prstGeom prst="rect">
            <a:avLst/>
          </a:prstGeom>
        </p:spPr>
      </p:pic>
    </p:spTree>
    <p:extLst>
      <p:ext uri="{BB962C8B-B14F-4D97-AF65-F5344CB8AC3E}">
        <p14:creationId xmlns:p14="http://schemas.microsoft.com/office/powerpoint/2010/main" val="105591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Zvýšená vlhkost suterénů a částí 1. NP (absence popř. </a:t>
            </a:r>
            <a:r>
              <a:rPr lang="cs-CZ" dirty="0" err="1"/>
              <a:t>ztrávená</a:t>
            </a:r>
            <a:r>
              <a:rPr lang="cs-CZ" dirty="0"/>
              <a:t> hydroizolace) – snížení komfort v užívání sklepů, výskyt plísní a vlhkostí v bytech na úrovni 1. NP</a:t>
            </a:r>
          </a:p>
          <a:p>
            <a:endParaRPr lang="cs-CZ" dirty="0"/>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218660" y="3014213"/>
            <a:ext cx="3300155" cy="3373273"/>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5374" y="3050772"/>
            <a:ext cx="3416531" cy="3300155"/>
          </a:xfrm>
          <a:prstGeom prst="rect">
            <a:avLst/>
          </a:prstGeom>
        </p:spPr>
      </p:pic>
      <p:pic>
        <p:nvPicPr>
          <p:cNvPr id="6" name="Obráze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1905" y="3050772"/>
            <a:ext cx="2261062" cy="3300155"/>
          </a:xfrm>
          <a:prstGeom prst="rect">
            <a:avLst/>
          </a:prstGeom>
        </p:spPr>
      </p:pic>
    </p:spTree>
    <p:extLst>
      <p:ext uri="{BB962C8B-B14F-4D97-AF65-F5344CB8AC3E}">
        <p14:creationId xmlns:p14="http://schemas.microsoft.com/office/powerpoint/2010/main" val="4288714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a:xfrm>
            <a:off x="838200" y="1825625"/>
            <a:ext cx="10515600" cy="4724804"/>
          </a:xfrm>
        </p:spPr>
        <p:txBody>
          <a:bodyPr>
            <a:normAutofit/>
          </a:bodyPr>
          <a:lstStyle/>
          <a:p>
            <a:r>
              <a:rPr lang="cs-CZ" dirty="0"/>
              <a:t>Problematický stav „vnitrobloků“ – nezpevněné plochy – kumulace parkování, pohybu osob, neustálý vznik výmolů, problematický odvod dešťových </a:t>
            </a:r>
            <a:r>
              <a:rPr lang="cs-CZ" dirty="0" smtClean="0"/>
              <a:t>vod, bezpečnostní riziko – pohyb seniorů / provoz vozidel</a:t>
            </a:r>
            <a:endParaRPr lang="cs-CZ" dirty="0"/>
          </a:p>
          <a:p>
            <a:endParaRPr lang="cs-CZ" dirty="0"/>
          </a:p>
          <a:p>
            <a:endParaRPr lang="cs-CZ" dirty="0" smtClean="0"/>
          </a:p>
        </p:txBody>
      </p:sp>
      <p:pic>
        <p:nvPicPr>
          <p:cNvPr id="7" name="Obrázek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6354" y="3100647"/>
            <a:ext cx="4926875" cy="3449781"/>
          </a:xfrm>
          <a:prstGeom prst="rect">
            <a:avLst/>
          </a:prstGeom>
        </p:spPr>
      </p:pic>
      <p:pic>
        <p:nvPicPr>
          <p:cNvPr id="10" name="Obrázek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3230" y="3100645"/>
            <a:ext cx="4807838" cy="3449783"/>
          </a:xfrm>
          <a:prstGeom prst="rect">
            <a:avLst/>
          </a:prstGeom>
        </p:spPr>
      </p:pic>
    </p:spTree>
    <p:extLst>
      <p:ext uri="{BB962C8B-B14F-4D97-AF65-F5344CB8AC3E}">
        <p14:creationId xmlns:p14="http://schemas.microsoft.com/office/powerpoint/2010/main" val="1819921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u="sng" dirty="0" smtClean="0"/>
              <a:t>Návrh stavebních úprav/orientační náklady na realizaci pro 1 trojblok domů o 3 vchodech:</a:t>
            </a:r>
            <a:endParaRPr lang="cs-CZ" u="sng" dirty="0"/>
          </a:p>
        </p:txBody>
      </p:sp>
      <p:sp>
        <p:nvSpPr>
          <p:cNvPr id="3" name="Zástupný symbol pro obsah 2"/>
          <p:cNvSpPr>
            <a:spLocks noGrp="1"/>
          </p:cNvSpPr>
          <p:nvPr>
            <p:ph idx="1"/>
          </p:nvPr>
        </p:nvSpPr>
        <p:spPr/>
        <p:txBody>
          <a:bodyPr>
            <a:normAutofit/>
          </a:bodyPr>
          <a:lstStyle/>
          <a:p>
            <a:r>
              <a:rPr lang="cs-CZ" sz="1800" dirty="0" smtClean="0"/>
              <a:t>Dispoziční změna bytových jednotek – vestavba koupelen		8 mil. Kč</a:t>
            </a:r>
          </a:p>
          <a:p>
            <a:r>
              <a:rPr lang="cs-CZ" sz="1800" dirty="0" smtClean="0"/>
              <a:t>Zřízení centrální kotelny, provedení nových rozvodů ÚT			16 mil. Kč</a:t>
            </a:r>
          </a:p>
          <a:p>
            <a:r>
              <a:rPr lang="cs-CZ" sz="1800" dirty="0" smtClean="0"/>
              <a:t>Provedení nových rozvodů TUV vč. souvisejících prací			5 mil. Kč</a:t>
            </a:r>
          </a:p>
          <a:p>
            <a:r>
              <a:rPr lang="cs-CZ" sz="1800" dirty="0" smtClean="0"/>
              <a:t>Osazení elektrických sporáků + posílení rozvodů elektro			1,5 mil. Kč</a:t>
            </a:r>
          </a:p>
          <a:p>
            <a:r>
              <a:rPr lang="cs-CZ" sz="1800" dirty="0" smtClean="0"/>
              <a:t>Vestavba výtahů vč. souvisejících stavebních úprav			18 mil. Kč</a:t>
            </a:r>
          </a:p>
          <a:p>
            <a:r>
              <a:rPr lang="cs-CZ" sz="1800" dirty="0" smtClean="0"/>
              <a:t>Celková oprava střešních plášťů					5 mil. Kč</a:t>
            </a:r>
          </a:p>
          <a:p>
            <a:r>
              <a:rPr lang="cs-CZ" sz="1800" dirty="0" smtClean="0"/>
              <a:t>Dodatečná izolace suterénního zdiva					6 mil. Kč</a:t>
            </a:r>
          </a:p>
          <a:p>
            <a:r>
              <a:rPr lang="cs-CZ" sz="1800" dirty="0" smtClean="0"/>
              <a:t>Zateplení domu							16 mil. Kč</a:t>
            </a:r>
          </a:p>
          <a:p>
            <a:r>
              <a:rPr lang="cs-CZ" sz="1800" dirty="0" smtClean="0"/>
              <a:t>Rekultivace vnitrobloků						4 mil. Kč</a:t>
            </a:r>
          </a:p>
          <a:p>
            <a:r>
              <a:rPr lang="cs-CZ" sz="1800" dirty="0" smtClean="0"/>
              <a:t>Doprovodné a další stavební úpravy					3 mil. Kč</a:t>
            </a:r>
          </a:p>
          <a:p>
            <a:r>
              <a:rPr lang="cs-CZ" sz="1800" b="1" dirty="0" smtClean="0"/>
              <a:t>Celkem:							82,5 mil. Kč</a:t>
            </a:r>
            <a:endParaRPr lang="cs-CZ" sz="1800" b="1" dirty="0"/>
          </a:p>
        </p:txBody>
      </p:sp>
    </p:spTree>
    <p:extLst>
      <p:ext uri="{BB962C8B-B14F-4D97-AF65-F5344CB8AC3E}">
        <p14:creationId xmlns:p14="http://schemas.microsoft.com/office/powerpoint/2010/main" val="702039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365125"/>
            <a:ext cx="10515600" cy="669925"/>
          </a:xfrm>
        </p:spPr>
        <p:txBody>
          <a:bodyPr>
            <a:normAutofit/>
          </a:bodyPr>
          <a:lstStyle/>
          <a:p>
            <a:r>
              <a:rPr lang="cs-CZ" sz="3000" u="sng" dirty="0" smtClean="0"/>
              <a:t>Návrh stavebních úprav/podrobnější popis jednotlivých okruhů:</a:t>
            </a:r>
            <a:endParaRPr lang="cs-CZ" sz="3000" u="sng" dirty="0"/>
          </a:p>
        </p:txBody>
      </p:sp>
      <p:sp>
        <p:nvSpPr>
          <p:cNvPr id="3" name="Zástupný symbol pro obsah 2"/>
          <p:cNvSpPr>
            <a:spLocks noGrp="1"/>
          </p:cNvSpPr>
          <p:nvPr>
            <p:ph idx="1"/>
          </p:nvPr>
        </p:nvSpPr>
        <p:spPr>
          <a:xfrm>
            <a:off x="838200" y="990600"/>
            <a:ext cx="10515600" cy="5186363"/>
          </a:xfrm>
        </p:spPr>
        <p:txBody>
          <a:bodyPr>
            <a:normAutofit fontScale="62500" lnSpcReduction="20000"/>
          </a:bodyPr>
          <a:lstStyle/>
          <a:p>
            <a:r>
              <a:rPr lang="cs-CZ" sz="1800" b="1" u="sng" dirty="0" smtClean="0"/>
              <a:t>Dispoziční změna bytových jednotek – vestavba koupelen:</a:t>
            </a:r>
          </a:p>
          <a:p>
            <a:r>
              <a:rPr lang="cs-CZ" sz="1800" dirty="0" smtClean="0"/>
              <a:t>Vytvoření koupelen jako samostatných místností, související úprava dispozice bytů, výstavba stěn, osazení dveří, úprava podlah, provedení části nových a úprava stávajících rozvodů ZTI, osazení sprchových koutů5/van, osazení umyvadel, osazení otopných těles, osazení </a:t>
            </a:r>
            <a:r>
              <a:rPr lang="cs-CZ" sz="1800" dirty="0" err="1" smtClean="0"/>
              <a:t>pračkových</a:t>
            </a:r>
            <a:r>
              <a:rPr lang="cs-CZ" sz="1800" dirty="0" smtClean="0"/>
              <a:t> ventilů a odtoku pro pračku, obložení stěn koupelen, položení dlažeb do koupelen, provedení vnitřních omítek a maleb koupelen, provedení rozvodů el. instalace koupelen vč. koncových prvků (vypínačů a osvětlení), </a:t>
            </a:r>
            <a:r>
              <a:rPr lang="cs-CZ" sz="1800" dirty="0" err="1" smtClean="0"/>
              <a:t>dopojení</a:t>
            </a:r>
            <a:r>
              <a:rPr lang="cs-CZ" sz="1800" dirty="0" smtClean="0"/>
              <a:t> el. rozvodů k hlavním bytovým rozvaděčům, úprava podlah kuchyní po vestavbě koupelen, demontáž původních van/sprchových koutů a umyvadel vč. zapravení, související a doprovodné práce.</a:t>
            </a:r>
          </a:p>
          <a:p>
            <a:endParaRPr lang="cs-CZ" sz="1800" dirty="0" smtClean="0"/>
          </a:p>
          <a:p>
            <a:r>
              <a:rPr lang="cs-CZ" sz="1800" b="1" u="sng" dirty="0" smtClean="0"/>
              <a:t>Zřízení centrální kotelny, provedení nových rozvodů ÚT:</a:t>
            </a:r>
          </a:p>
          <a:p>
            <a:r>
              <a:rPr lang="cs-CZ" sz="1800" dirty="0" smtClean="0"/>
              <a:t>Dodávka nových kondenzačních kotlů, osazení centrálního rozdělovače, osazení související strojní a technologické části kotelny, provedení nového přívodu plynu do kotelny, </a:t>
            </a:r>
            <a:r>
              <a:rPr lang="cs-CZ" sz="1800" dirty="0" err="1" smtClean="0"/>
              <a:t>vyvložkování</a:t>
            </a:r>
            <a:r>
              <a:rPr lang="cs-CZ" sz="1800" dirty="0" smtClean="0"/>
              <a:t> komínových průduchů pro kotle, provedení systému měření a regulace, osazení prvků pro ohřev teplé užitkové vody, stavební úpravy prostor kotelny (oprava vnitřních podlah a omítek, osazení protipožárních dveří, provedení systému pro odvod kondenzátu, apod.), provedení nových rozvodů ÚT v domech vč. osazení otopných těles termostatickými hlavicemi, souvisejí a doprovodné práce.</a:t>
            </a:r>
          </a:p>
          <a:p>
            <a:endParaRPr lang="cs-CZ" sz="1800" dirty="0" smtClean="0"/>
          </a:p>
          <a:p>
            <a:r>
              <a:rPr lang="cs-CZ" sz="1800" b="1" u="sng" dirty="0" smtClean="0"/>
              <a:t>Provedení nových rozvodů TUV vč. souvisejících prací:</a:t>
            </a:r>
          </a:p>
          <a:p>
            <a:r>
              <a:rPr lang="cs-CZ" sz="1800" dirty="0" smtClean="0"/>
              <a:t>Provedení nových rozvodů stoupacího vedení teplé užitkové vody z jednotlivých kotelen – centrálního ohřevu, provedení nových rozvodů TUV v bytových jednotkách do kuchyní a koupelen, osazení vodoměrů TUV pro jednotlivé byty, opravy obkladů a omítek, související a doprovodné práce.</a:t>
            </a:r>
          </a:p>
          <a:p>
            <a:endParaRPr lang="cs-CZ" sz="1800" dirty="0" smtClean="0"/>
          </a:p>
          <a:p>
            <a:r>
              <a:rPr lang="cs-CZ" sz="1800" b="1" u="sng" dirty="0" smtClean="0"/>
              <a:t>Osazení elektrických sporáků + posílení rozvodů elektro:</a:t>
            </a:r>
          </a:p>
          <a:p>
            <a:r>
              <a:rPr lang="cs-CZ" sz="1800" dirty="0" smtClean="0"/>
              <a:t>Demontáž a likvidace stávajících plynových sporáků, dodávka nových elektrických sporáků, provedení nového rozvod elektro v bytových jednotkách (samostatný přívod) z hlavních bytových rozvaděčů k el. sporákům vč. samostatného jištění, související a doprovodné práce.</a:t>
            </a:r>
          </a:p>
          <a:p>
            <a:endParaRPr lang="cs-CZ" sz="1800" dirty="0" smtClean="0"/>
          </a:p>
          <a:p>
            <a:r>
              <a:rPr lang="cs-CZ" sz="1800" b="1" u="sng" dirty="0" smtClean="0"/>
              <a:t>Vestavba/přístavba výtahů vč. souvisejících stavebních úprav:</a:t>
            </a:r>
          </a:p>
          <a:p>
            <a:r>
              <a:rPr lang="cs-CZ" sz="1800" dirty="0" smtClean="0"/>
              <a:t>Dispoziční úprava bytových domů spočívající ve zřízení výtahových šachet v jednotlivých domech, osazení výtahových dveří na jednotlivých patrech, dodávka nového výtahu vč. související technologie, výstavba strojovny výtahu, související a doprovodné práce.</a:t>
            </a:r>
            <a:r>
              <a:rPr lang="cs-CZ" sz="1800" b="1" dirty="0" smtClean="0"/>
              <a:t>						</a:t>
            </a:r>
            <a:endParaRPr lang="cs-CZ" sz="1800" b="1" dirty="0"/>
          </a:p>
        </p:txBody>
      </p:sp>
    </p:spTree>
    <p:extLst>
      <p:ext uri="{BB962C8B-B14F-4D97-AF65-F5344CB8AC3E}">
        <p14:creationId xmlns:p14="http://schemas.microsoft.com/office/powerpoint/2010/main" val="24737337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8200" y="365125"/>
            <a:ext cx="10515600" cy="669925"/>
          </a:xfrm>
        </p:spPr>
        <p:txBody>
          <a:bodyPr>
            <a:normAutofit/>
          </a:bodyPr>
          <a:lstStyle/>
          <a:p>
            <a:r>
              <a:rPr lang="cs-CZ" sz="3000" u="sng" dirty="0" smtClean="0"/>
              <a:t>Návrh stavebních úprav/podrobnější popis jednotlivých okruhů:</a:t>
            </a:r>
            <a:endParaRPr lang="cs-CZ" sz="3000" u="sng" dirty="0"/>
          </a:p>
        </p:txBody>
      </p:sp>
      <p:sp>
        <p:nvSpPr>
          <p:cNvPr id="3" name="Zástupný symbol pro obsah 2"/>
          <p:cNvSpPr>
            <a:spLocks noGrp="1"/>
          </p:cNvSpPr>
          <p:nvPr>
            <p:ph idx="1"/>
          </p:nvPr>
        </p:nvSpPr>
        <p:spPr>
          <a:xfrm>
            <a:off x="838200" y="990600"/>
            <a:ext cx="10515600" cy="5186363"/>
          </a:xfrm>
        </p:spPr>
        <p:txBody>
          <a:bodyPr>
            <a:normAutofit/>
          </a:bodyPr>
          <a:lstStyle/>
          <a:p>
            <a:r>
              <a:rPr lang="cs-CZ" sz="1100" b="1" u="sng" dirty="0" smtClean="0"/>
              <a:t>Celková oprava střešních plášťů:</a:t>
            </a:r>
          </a:p>
          <a:p>
            <a:r>
              <a:rPr lang="cs-CZ" sz="1100" dirty="0" smtClean="0"/>
              <a:t>Demontáž a likvidace stávající střešní krytiny a klempířských prvků, oprava konstrukcí krovů (dle mykologického posouzení), provedení nové skladby střešního pláště vč. izolací, pokládka nové střešní krytiny, výměna veškerých klempířských prvků střechy, oprava komínových těles, oprava popř. zřízení hromosvodu, související a doprovodné práce.</a:t>
            </a:r>
          </a:p>
          <a:p>
            <a:endParaRPr lang="cs-CZ" sz="1100" dirty="0" smtClean="0"/>
          </a:p>
          <a:p>
            <a:r>
              <a:rPr lang="cs-CZ" sz="1100" b="1" u="sng" dirty="0" smtClean="0"/>
              <a:t>Dodatečná izolace suterénního zdiva:</a:t>
            </a:r>
          </a:p>
          <a:p>
            <a:r>
              <a:rPr lang="cs-CZ" sz="1100" dirty="0" smtClean="0"/>
              <a:t>Odkopání zeminy po obvodně domů na úroveň základových konstrukcí, položení drenážního potrubí vč. odvodu drenáže, provedení nových hydroizolací </a:t>
            </a:r>
            <a:r>
              <a:rPr lang="cs-CZ" sz="1100" dirty="0" err="1" smtClean="0"/>
              <a:t>suterréního</a:t>
            </a:r>
            <a:r>
              <a:rPr lang="cs-CZ" sz="1100" dirty="0" smtClean="0"/>
              <a:t> zdiva, oprava odtoku dešťových svodů, výměna lapačů střešních naplavenin u dešťových svodů, zpětný zásyp rýhy, provedení nového okapového chodníku, související a doprovodné práce</a:t>
            </a:r>
          </a:p>
          <a:p>
            <a:endParaRPr lang="cs-CZ" sz="1100" b="1" u="sng" dirty="0" smtClean="0"/>
          </a:p>
          <a:p>
            <a:r>
              <a:rPr lang="cs-CZ" sz="1100" b="1" u="sng" dirty="0" smtClean="0"/>
              <a:t>Zateplení domu:</a:t>
            </a:r>
          </a:p>
          <a:p>
            <a:r>
              <a:rPr lang="cs-CZ" sz="1100" dirty="0" smtClean="0"/>
              <a:t>Zateplení všech obvodových stěn, zateplení vodorovných konstrukcí na úrovni 1. PP, zateplení stropů na úrovni 3. NP</a:t>
            </a:r>
          </a:p>
          <a:p>
            <a:endParaRPr lang="cs-CZ" sz="1100" dirty="0" smtClean="0"/>
          </a:p>
          <a:p>
            <a:r>
              <a:rPr lang="cs-CZ" sz="1100" b="1" u="sng" dirty="0" smtClean="0"/>
              <a:t>Rekultivace vnitrobloků:</a:t>
            </a:r>
          </a:p>
          <a:p>
            <a:r>
              <a:rPr lang="cs-CZ" sz="1100" dirty="0" smtClean="0"/>
              <a:t>Návrh nového systému odvodu dešťových vod vč. návrhu případné retence, zpevnění popř. částečné zpevnění vnitrobloků, vytvoření legálních parkovacích ploch a koridorů pro pěší pohyb, kultivace stávajících kontejnerových stání, rekonstrukce popř. provedení nového VO, možné doplnění zeleně, doplnění vhodného mobiliáře – lavičky, apod..</a:t>
            </a:r>
          </a:p>
          <a:p>
            <a:endParaRPr lang="cs-CZ" sz="1100" dirty="0" smtClean="0"/>
          </a:p>
          <a:p>
            <a:r>
              <a:rPr lang="cs-CZ" sz="1100" b="1" u="sng" dirty="0" smtClean="0"/>
              <a:t>Doprovodné a další stavební úpravy:</a:t>
            </a:r>
          </a:p>
          <a:p>
            <a:r>
              <a:rPr lang="cs-CZ" sz="1100" dirty="0" smtClean="0"/>
              <a:t>Výměna hlavních vchodových dveří do bytových jednotek, demontáž a likvidace stávajících rozvodů plynovodu (spol. prostory + rozvody v bytech), demontáž a likvidace stávajících lokálních plynových spotřebičů, zaslepení komínových zděří, provedení nových domácích telefonů vč. systému elektronického vrátného, výměna hlavních vchodových dveří do domů v uliční i dvorní části, oprava přístupových chodníků u domů a venkovních schodišť, apod.</a:t>
            </a:r>
          </a:p>
          <a:p>
            <a:endParaRPr lang="cs-CZ" sz="1800" dirty="0" smtClean="0"/>
          </a:p>
        </p:txBody>
      </p:sp>
    </p:spTree>
    <p:extLst>
      <p:ext uri="{BB962C8B-B14F-4D97-AF65-F5344CB8AC3E}">
        <p14:creationId xmlns:p14="http://schemas.microsoft.com/office/powerpoint/2010/main" val="1876030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b="1" u="sng" dirty="0" smtClean="0"/>
              <a:t>Návrh stavebních úprav/alternativní možnost:</a:t>
            </a:r>
            <a:endParaRPr lang="cs-CZ" b="1" u="sng" dirty="0"/>
          </a:p>
        </p:txBody>
      </p:sp>
      <p:sp>
        <p:nvSpPr>
          <p:cNvPr id="4" name="Zástupný symbol pro obsah 3"/>
          <p:cNvSpPr>
            <a:spLocks noGrp="1"/>
          </p:cNvSpPr>
          <p:nvPr>
            <p:ph idx="1"/>
          </p:nvPr>
        </p:nvSpPr>
        <p:spPr/>
        <p:txBody>
          <a:bodyPr>
            <a:normAutofit/>
          </a:bodyPr>
          <a:lstStyle/>
          <a:p>
            <a:r>
              <a:rPr lang="cs-CZ" sz="2000" dirty="0" smtClean="0"/>
              <a:t>Vzhledem k nízké využitelnosti půdních prostor a jednotlivých půdních kójí zde existuje možnost vestavby (2-3 v každém vchodě, tj. 6 – 9 v trojbloku domů) bytových jednotek do těchto prostor.</a:t>
            </a:r>
          </a:p>
          <a:p>
            <a:r>
              <a:rPr lang="cs-CZ" sz="2000" dirty="0" smtClean="0"/>
              <a:t>Kromě statického posouzení vzhledem k celkovému přitížení domu by však kromě samotných vestaveb bytových jednotek muselo dále dojít k zásadním zásahům a úpravám do stávajících konstrukcí krovu a provedení výtahové kabiny až do 4. NP, což by mělo vliv na celkovou finanční náročnost těchto vestaveb. Případnou vhodnost této úpravy by bylo nutné ověřit prováděcí studií.</a:t>
            </a:r>
          </a:p>
          <a:p>
            <a:endParaRPr lang="cs-CZ" sz="2000" dirty="0"/>
          </a:p>
          <a:p>
            <a:r>
              <a:rPr lang="cs-CZ" sz="2000" b="1" u="sng" dirty="0" smtClean="0"/>
              <a:t>Orientační náklady na realizaci vestaveb bytových jednotek pro 1 trojblok:</a:t>
            </a:r>
          </a:p>
          <a:p>
            <a:pPr marL="0" indent="0">
              <a:buNone/>
            </a:pPr>
            <a:r>
              <a:rPr lang="cs-CZ" sz="2000" dirty="0" smtClean="0"/>
              <a:t>Vestavba 6 – 9 bytů		32 mil. Kč</a:t>
            </a:r>
          </a:p>
          <a:p>
            <a:pPr marL="0" indent="0">
              <a:buNone/>
            </a:pPr>
            <a:r>
              <a:rPr lang="cs-CZ" sz="2000" dirty="0" smtClean="0"/>
              <a:t>Úpravy konstrukce krovu		3 mil. Kč</a:t>
            </a:r>
          </a:p>
          <a:p>
            <a:pPr marL="0" indent="0">
              <a:buNone/>
            </a:pPr>
            <a:r>
              <a:rPr lang="cs-CZ" sz="2000" dirty="0" smtClean="0"/>
              <a:t>Vestavba výtahů do 4. NP		5 mil. Kč</a:t>
            </a:r>
          </a:p>
        </p:txBody>
      </p:sp>
    </p:spTree>
    <p:extLst>
      <p:ext uri="{BB962C8B-B14F-4D97-AF65-F5344CB8AC3E}">
        <p14:creationId xmlns:p14="http://schemas.microsoft.com/office/powerpoint/2010/main" val="2953643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Situace širších vztahů, letecký snímek:</a:t>
            </a:r>
            <a:endParaRPr lang="cs-CZ" u="sng" dirty="0"/>
          </a:p>
        </p:txBody>
      </p:sp>
      <p:pic>
        <p:nvPicPr>
          <p:cNvPr id="4" name="Zástupný symbol pro obsah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6318" y="1690688"/>
            <a:ext cx="5019217" cy="4351338"/>
          </a:xfrm>
        </p:spPr>
      </p:pic>
      <p:pic>
        <p:nvPicPr>
          <p:cNvPr id="5" name="Obráze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5535" y="1690688"/>
            <a:ext cx="4760084" cy="4351338"/>
          </a:xfrm>
          <a:prstGeom prst="rect">
            <a:avLst/>
          </a:prstGeom>
        </p:spPr>
      </p:pic>
    </p:spTree>
    <p:extLst>
      <p:ext uri="{BB962C8B-B14F-4D97-AF65-F5344CB8AC3E}">
        <p14:creationId xmlns:p14="http://schemas.microsoft.com/office/powerpoint/2010/main" val="502445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b="1" u="sng" dirty="0" smtClean="0"/>
              <a:t>Nutné stanovení účelu budoucího využití domů:</a:t>
            </a:r>
            <a:endParaRPr lang="cs-CZ" b="1" u="sng" dirty="0"/>
          </a:p>
        </p:txBody>
      </p:sp>
      <p:sp>
        <p:nvSpPr>
          <p:cNvPr id="4" name="Zástupný symbol pro obsah 3"/>
          <p:cNvSpPr>
            <a:spLocks noGrp="1"/>
          </p:cNvSpPr>
          <p:nvPr>
            <p:ph idx="1"/>
          </p:nvPr>
        </p:nvSpPr>
        <p:spPr/>
        <p:txBody>
          <a:bodyPr>
            <a:normAutofit/>
          </a:bodyPr>
          <a:lstStyle/>
          <a:p>
            <a:r>
              <a:rPr lang="cs-CZ" sz="2000" dirty="0" smtClean="0"/>
              <a:t>Předpokladem je, že předmětné domy budou mít dále jedinou popř. dominantní funkci bytových domů s nájemními byty (popř. s minoritním podílem nebytových prostor pro doplňkové služby dle zvoleného účelu využití po realizaci stavebních úprav).</a:t>
            </a:r>
          </a:p>
          <a:p>
            <a:r>
              <a:rPr lang="cs-CZ" sz="2000" dirty="0" smtClean="0"/>
              <a:t>Je však nutné stanovit, zda-</a:t>
            </a:r>
            <a:r>
              <a:rPr lang="cs-CZ" sz="2000" dirty="0" err="1" smtClean="0"/>
              <a:t>li</a:t>
            </a:r>
            <a:r>
              <a:rPr lang="cs-CZ" sz="2000" dirty="0" smtClean="0"/>
              <a:t> budou i po realizaci stavebních úprav bytové jednotky nadále sloužit výhradně pro ubytování seniorů, popř. pro ubytování jiných cílových skupin, anebo kombinace daných možností, apod..</a:t>
            </a:r>
          </a:p>
          <a:p>
            <a:r>
              <a:rPr lang="cs-CZ" sz="2000" dirty="0" smtClean="0"/>
              <a:t>Jasné stanovení účelu budoucího využití je nutné i vzhledem k přesnému zpracování zadaní projektové dokumentace.</a:t>
            </a:r>
          </a:p>
          <a:p>
            <a:r>
              <a:rPr lang="cs-CZ" sz="2000" dirty="0" smtClean="0"/>
              <a:t>Budoucí účel využití může dílčím způsobem ovlivnit definitivní podobu rozsahu stavebních úprav, v rámci předchozích - definovaných zásadních okruhů.</a:t>
            </a:r>
            <a:endParaRPr lang="cs-CZ" sz="2000" dirty="0"/>
          </a:p>
        </p:txBody>
      </p:sp>
    </p:spTree>
    <p:extLst>
      <p:ext uri="{BB962C8B-B14F-4D97-AF65-F5344CB8AC3E}">
        <p14:creationId xmlns:p14="http://schemas.microsoft.com/office/powerpoint/2010/main" val="3925343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normAutofit/>
          </a:bodyPr>
          <a:lstStyle/>
          <a:p>
            <a:r>
              <a:rPr lang="cs-CZ" b="1" dirty="0" smtClean="0"/>
              <a:t>Děkuji Vám za pozornost.</a:t>
            </a:r>
            <a:endParaRPr lang="cs-CZ" b="1" dirty="0"/>
          </a:p>
        </p:txBody>
      </p:sp>
      <p:sp>
        <p:nvSpPr>
          <p:cNvPr id="4" name="Zástupný symbol pro obsah 3"/>
          <p:cNvSpPr>
            <a:spLocks noGrp="1"/>
          </p:cNvSpPr>
          <p:nvPr>
            <p:ph idx="1"/>
          </p:nvPr>
        </p:nvSpPr>
        <p:spPr/>
        <p:txBody>
          <a:bodyPr>
            <a:normAutofit/>
          </a:bodyPr>
          <a:lstStyle/>
          <a:p>
            <a:endParaRPr lang="cs-CZ" sz="2000" dirty="0" smtClean="0"/>
          </a:p>
          <a:p>
            <a:endParaRPr lang="cs-CZ" sz="2000" dirty="0"/>
          </a:p>
          <a:p>
            <a:pPr marL="0" indent="0">
              <a:buNone/>
            </a:pPr>
            <a:r>
              <a:rPr lang="cs-CZ" sz="2000" dirty="0" smtClean="0"/>
              <a:t>V Jihlavě 30.1.2023</a:t>
            </a:r>
          </a:p>
          <a:p>
            <a:endParaRPr lang="cs-CZ" sz="2000" dirty="0"/>
          </a:p>
          <a:p>
            <a:pPr marL="0" indent="0">
              <a:buNone/>
            </a:pPr>
            <a:r>
              <a:rPr lang="cs-CZ" sz="2000" dirty="0" smtClean="0"/>
              <a:t>Vypracoval:</a:t>
            </a:r>
          </a:p>
          <a:p>
            <a:endParaRPr lang="cs-CZ" sz="2000" dirty="0"/>
          </a:p>
          <a:p>
            <a:pPr marL="0" indent="0">
              <a:buNone/>
            </a:pPr>
            <a:r>
              <a:rPr lang="cs-CZ" sz="2000" dirty="0" smtClean="0"/>
              <a:t>Magistrát města Jihlavy</a:t>
            </a:r>
          </a:p>
          <a:p>
            <a:pPr marL="0" indent="0">
              <a:buNone/>
            </a:pPr>
            <a:r>
              <a:rPr lang="cs-CZ" sz="2000" dirty="0" smtClean="0"/>
              <a:t>Majetkový odbor – odd. správy realit</a:t>
            </a:r>
          </a:p>
          <a:p>
            <a:pPr marL="0" indent="0">
              <a:buNone/>
            </a:pPr>
            <a:r>
              <a:rPr lang="cs-CZ" sz="2000" dirty="0" smtClean="0"/>
              <a:t>Bc. Ondřej Stránský, </a:t>
            </a:r>
            <a:r>
              <a:rPr lang="cs-CZ" sz="2000" dirty="0" err="1" smtClean="0"/>
              <a:t>ved</a:t>
            </a:r>
            <a:r>
              <a:rPr lang="cs-CZ" sz="2000" dirty="0" smtClean="0"/>
              <a:t>. odd.</a:t>
            </a:r>
            <a:endParaRPr lang="cs-CZ" sz="2000" dirty="0"/>
          </a:p>
        </p:txBody>
      </p:sp>
    </p:spTree>
    <p:extLst>
      <p:ext uri="{BB962C8B-B14F-4D97-AF65-F5344CB8AC3E}">
        <p14:creationId xmlns:p14="http://schemas.microsoft.com/office/powerpoint/2010/main" val="1132827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Přehled všech domů s pečovatelskou službou:</a:t>
            </a:r>
            <a:endParaRPr lang="cs-CZ" u="sng" dirty="0"/>
          </a:p>
        </p:txBody>
      </p:sp>
      <p:graphicFrame>
        <p:nvGraphicFramePr>
          <p:cNvPr id="7" name="Tabulka 6"/>
          <p:cNvGraphicFramePr>
            <a:graphicFrameLocks noGrp="1"/>
          </p:cNvGraphicFramePr>
          <p:nvPr>
            <p:extLst>
              <p:ext uri="{D42A27DB-BD31-4B8C-83A1-F6EECF244321}">
                <p14:modId xmlns:p14="http://schemas.microsoft.com/office/powerpoint/2010/main" val="1872592459"/>
              </p:ext>
            </p:extLst>
          </p:nvPr>
        </p:nvGraphicFramePr>
        <p:xfrm>
          <a:off x="838200" y="1587734"/>
          <a:ext cx="10515601" cy="4578548"/>
        </p:xfrm>
        <a:graphic>
          <a:graphicData uri="http://schemas.openxmlformats.org/drawingml/2006/table">
            <a:tbl>
              <a:tblPr>
                <a:tableStyleId>{5C22544A-7EE6-4342-B048-85BDC9FD1C3A}</a:tableStyleId>
              </a:tblPr>
              <a:tblGrid>
                <a:gridCol w="1614114">
                  <a:extLst>
                    <a:ext uri="{9D8B030D-6E8A-4147-A177-3AD203B41FA5}">
                      <a16:colId xmlns:a16="http://schemas.microsoft.com/office/drawing/2014/main" val="502366129"/>
                    </a:ext>
                  </a:extLst>
                </a:gridCol>
                <a:gridCol w="646633">
                  <a:extLst>
                    <a:ext uri="{9D8B030D-6E8A-4147-A177-3AD203B41FA5}">
                      <a16:colId xmlns:a16="http://schemas.microsoft.com/office/drawing/2014/main" val="475637089"/>
                    </a:ext>
                  </a:extLst>
                </a:gridCol>
                <a:gridCol w="468932">
                  <a:extLst>
                    <a:ext uri="{9D8B030D-6E8A-4147-A177-3AD203B41FA5}">
                      <a16:colId xmlns:a16="http://schemas.microsoft.com/office/drawing/2014/main" val="3167337040"/>
                    </a:ext>
                  </a:extLst>
                </a:gridCol>
                <a:gridCol w="533102">
                  <a:extLst>
                    <a:ext uri="{9D8B030D-6E8A-4147-A177-3AD203B41FA5}">
                      <a16:colId xmlns:a16="http://schemas.microsoft.com/office/drawing/2014/main" val="2091078419"/>
                    </a:ext>
                  </a:extLst>
                </a:gridCol>
                <a:gridCol w="1204415">
                  <a:extLst>
                    <a:ext uri="{9D8B030D-6E8A-4147-A177-3AD203B41FA5}">
                      <a16:colId xmlns:a16="http://schemas.microsoft.com/office/drawing/2014/main" val="3403968560"/>
                    </a:ext>
                  </a:extLst>
                </a:gridCol>
                <a:gridCol w="463637">
                  <a:extLst>
                    <a:ext uri="{9D8B030D-6E8A-4147-A177-3AD203B41FA5}">
                      <a16:colId xmlns:a16="http://schemas.microsoft.com/office/drawing/2014/main" val="3744481667"/>
                    </a:ext>
                  </a:extLst>
                </a:gridCol>
                <a:gridCol w="764771">
                  <a:extLst>
                    <a:ext uri="{9D8B030D-6E8A-4147-A177-3AD203B41FA5}">
                      <a16:colId xmlns:a16="http://schemas.microsoft.com/office/drawing/2014/main" val="120680788"/>
                    </a:ext>
                  </a:extLst>
                </a:gridCol>
                <a:gridCol w="665018">
                  <a:extLst>
                    <a:ext uri="{9D8B030D-6E8A-4147-A177-3AD203B41FA5}">
                      <a16:colId xmlns:a16="http://schemas.microsoft.com/office/drawing/2014/main" val="4036047528"/>
                    </a:ext>
                  </a:extLst>
                </a:gridCol>
                <a:gridCol w="727364">
                  <a:extLst>
                    <a:ext uri="{9D8B030D-6E8A-4147-A177-3AD203B41FA5}">
                      <a16:colId xmlns:a16="http://schemas.microsoft.com/office/drawing/2014/main" val="815466377"/>
                    </a:ext>
                  </a:extLst>
                </a:gridCol>
                <a:gridCol w="943494">
                  <a:extLst>
                    <a:ext uri="{9D8B030D-6E8A-4147-A177-3AD203B41FA5}">
                      <a16:colId xmlns:a16="http://schemas.microsoft.com/office/drawing/2014/main" val="3409140799"/>
                    </a:ext>
                  </a:extLst>
                </a:gridCol>
                <a:gridCol w="2484121">
                  <a:extLst>
                    <a:ext uri="{9D8B030D-6E8A-4147-A177-3AD203B41FA5}">
                      <a16:colId xmlns:a16="http://schemas.microsoft.com/office/drawing/2014/main" val="1985358580"/>
                    </a:ext>
                  </a:extLst>
                </a:gridCol>
              </a:tblGrid>
              <a:tr h="433924">
                <a:tc>
                  <a:txBody>
                    <a:bodyPr/>
                    <a:lstStyle/>
                    <a:p>
                      <a:pPr algn="l" fontAlgn="b"/>
                      <a:r>
                        <a:rPr lang="cs-CZ" sz="1200" b="1" u="none" strike="noStrike" dirty="0" smtClean="0">
                          <a:effectLst/>
                        </a:rPr>
                        <a:t>Adresa:</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Rok výstavby:</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Počet b.j.:</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Počet nb.j.:</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Způsob vytápění a ohřevu TUV:</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Výtah:</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Vyměněná okna:</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a:effectLst/>
                        </a:rPr>
                        <a:t>Dům zateplen:</a:t>
                      </a:r>
                      <a:endParaRPr lang="cs-CZ" sz="1200" b="1" i="0" u="none" strike="noStrike">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Celkový technický stav:</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i="0" u="none" strike="noStrike" dirty="0" smtClean="0">
                          <a:solidFill>
                            <a:srgbClr val="000000"/>
                          </a:solidFill>
                          <a:effectLst/>
                          <a:latin typeface="Calibri" panose="020F0502020204030204" pitchFamily="34" charset="0"/>
                        </a:rPr>
                        <a:t>Energetická náročnost:</a:t>
                      </a:r>
                      <a:endParaRPr lang="cs-CZ" sz="1200" b="1" i="0" u="none" strike="noStrike" dirty="0">
                        <a:solidFill>
                          <a:srgbClr val="000000"/>
                        </a:solidFill>
                        <a:effectLst/>
                        <a:latin typeface="Calibri" panose="020F0502020204030204" pitchFamily="34" charset="0"/>
                      </a:endParaRPr>
                    </a:p>
                  </a:txBody>
                  <a:tcPr marL="4938" marR="4938" marT="4938" marB="0" anchor="b"/>
                </a:tc>
                <a:tc>
                  <a:txBody>
                    <a:bodyPr/>
                    <a:lstStyle/>
                    <a:p>
                      <a:pPr algn="l" fontAlgn="b"/>
                      <a:r>
                        <a:rPr lang="cs-CZ" sz="1200" b="1" u="none" strike="noStrike" dirty="0">
                          <a:effectLst/>
                        </a:rPr>
                        <a:t>Poznámky:</a:t>
                      </a:r>
                      <a:endParaRPr lang="cs-CZ" sz="1200" b="1" i="0" u="none" strike="noStrike" dirty="0">
                        <a:solidFill>
                          <a:srgbClr val="00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309287411"/>
                  </a:ext>
                </a:extLst>
              </a:tr>
              <a:tr h="433924">
                <a:tc>
                  <a:txBody>
                    <a:bodyPr/>
                    <a:lstStyle/>
                    <a:p>
                      <a:pPr algn="l" fontAlgn="b"/>
                      <a:r>
                        <a:rPr lang="cs-CZ" sz="1200" u="none" strike="noStrike" dirty="0">
                          <a:solidFill>
                            <a:srgbClr val="FF0000"/>
                          </a:solidFill>
                          <a:effectLst/>
                        </a:rPr>
                        <a:t>Jiráskova 18-20-22</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lokální</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effectLst/>
                        </a:rPr>
                        <a:t> </a:t>
                      </a:r>
                      <a:endParaRPr lang="cs-CZ" sz="1200" b="1" i="0" u="none" strike="noStrike" dirty="0">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483122663"/>
                  </a:ext>
                </a:extLst>
              </a:tr>
              <a:tr h="433924">
                <a:tc>
                  <a:txBody>
                    <a:bodyPr/>
                    <a:lstStyle/>
                    <a:p>
                      <a:pPr algn="l" fontAlgn="b"/>
                      <a:r>
                        <a:rPr lang="cs-CZ" sz="1200" u="none" strike="noStrike" dirty="0">
                          <a:solidFill>
                            <a:srgbClr val="FF0000"/>
                          </a:solidFill>
                          <a:effectLst/>
                        </a:rPr>
                        <a:t>Jiráskova 24-26, B. Němcové 2</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850570563"/>
                  </a:ext>
                </a:extLst>
              </a:tr>
              <a:tr h="433924">
                <a:tc>
                  <a:txBody>
                    <a:bodyPr/>
                    <a:lstStyle/>
                    <a:p>
                      <a:pPr algn="l" fontAlgn="b"/>
                      <a:r>
                        <a:rPr lang="cs-CZ" sz="1200" u="none" strike="noStrike">
                          <a:solidFill>
                            <a:srgbClr val="FF0000"/>
                          </a:solidFill>
                          <a:effectLst/>
                        </a:rPr>
                        <a:t>Karoliny Světlé 7-9-11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34</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3146074337"/>
                  </a:ext>
                </a:extLst>
              </a:tr>
              <a:tr h="433924">
                <a:tc>
                  <a:txBody>
                    <a:bodyPr/>
                    <a:lstStyle/>
                    <a:p>
                      <a:pPr algn="l" fontAlgn="b"/>
                      <a:r>
                        <a:rPr lang="cs-CZ" sz="1200" u="none" strike="noStrike">
                          <a:solidFill>
                            <a:srgbClr val="FF0000"/>
                          </a:solidFill>
                          <a:effectLst/>
                        </a:rPr>
                        <a:t>Karoliny Světlé 13-15, B. Němcové 4</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1930-1931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35</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FF0000"/>
                          </a:solidFill>
                          <a:effectLst/>
                        </a:rPr>
                        <a:t>1</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lokální</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ANO</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FF0000"/>
                          </a:solidFill>
                          <a:effectLst/>
                        </a:rPr>
                        <a:t>NE</a:t>
                      </a:r>
                      <a:endParaRPr lang="cs-CZ" sz="1200" b="1" i="0" u="none" strike="noStrike">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FF0000"/>
                          </a:solidFill>
                          <a:effectLst/>
                        </a:rPr>
                        <a:t>uspokojivý</a:t>
                      </a:r>
                      <a:endParaRPr lang="cs-CZ" sz="1200" b="1" i="0" u="none" strike="noStrike" dirty="0">
                        <a:solidFill>
                          <a:srgbClr val="FF0000"/>
                        </a:solidFill>
                        <a:effectLst/>
                        <a:latin typeface="Calibri" panose="020F0502020204030204" pitchFamily="34" charset="0"/>
                      </a:endParaRPr>
                    </a:p>
                  </a:txBody>
                  <a:tcPr marL="4938" marR="4938" marT="4938"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cs-CZ" sz="1200" b="0" i="0" u="none" strike="noStrike" dirty="0" smtClean="0">
                          <a:solidFill>
                            <a:srgbClr val="FF0000"/>
                          </a:solidFill>
                          <a:effectLst/>
                          <a:latin typeface="Calibri" panose="020F0502020204030204" pitchFamily="34" charset="0"/>
                        </a:rPr>
                        <a:t>F – Velmi</a:t>
                      </a:r>
                      <a:r>
                        <a:rPr lang="cs-CZ" sz="1200" b="0" i="0" u="none" strike="noStrike" baseline="0" dirty="0" smtClean="0">
                          <a:solidFill>
                            <a:srgbClr val="FF0000"/>
                          </a:solidFill>
                          <a:effectLst/>
                          <a:latin typeface="Calibri" panose="020F0502020204030204" pitchFamily="34" charset="0"/>
                        </a:rPr>
                        <a:t> nehospodárná</a:t>
                      </a:r>
                      <a:endParaRPr lang="cs-CZ" sz="1200" b="0" i="0" u="none" strike="noStrike" dirty="0" smtClean="0">
                        <a:solidFill>
                          <a:srgbClr val="FF0000"/>
                        </a:solidFill>
                        <a:effectLst/>
                        <a:latin typeface="Calibri" panose="020F0502020204030204" pitchFamily="34" charset="0"/>
                      </a:endParaRPr>
                    </a:p>
                  </a:txBody>
                  <a:tcPr marL="4938" marR="4938" marT="4938" marB="0" anchor="b"/>
                </a:tc>
                <a:tc>
                  <a:txBody>
                    <a:bodyPr/>
                    <a:lstStyle/>
                    <a:p>
                      <a:pPr algn="l" fontAlgn="b"/>
                      <a:r>
                        <a:rPr lang="cs-CZ" sz="1200" u="none" strike="noStrike">
                          <a:effectLst/>
                        </a:rPr>
                        <a:t> </a:t>
                      </a:r>
                      <a:endParaRPr lang="cs-CZ" sz="1200" b="1" i="0" u="none" strike="noStrike">
                        <a:solidFill>
                          <a:srgbClr val="FF000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97310705"/>
                  </a:ext>
                </a:extLst>
              </a:tr>
              <a:tr h="433924">
                <a:tc>
                  <a:txBody>
                    <a:bodyPr/>
                    <a:lstStyle/>
                    <a:p>
                      <a:pPr algn="l" fontAlgn="b"/>
                      <a:r>
                        <a:rPr lang="cs-CZ" sz="1200" u="none" strike="noStrike">
                          <a:solidFill>
                            <a:srgbClr val="00B050"/>
                          </a:solidFill>
                          <a:effectLst/>
                        </a:rPr>
                        <a:t>Fritzova 32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1952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24</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centrální - plynová kotelna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dirty="0">
                          <a:solidFill>
                            <a:srgbClr val="00B050"/>
                          </a:solidFill>
                          <a:effectLst/>
                        </a:rPr>
                        <a:t>V letech 2010 - 2011 realizována energeticky úsporná </a:t>
                      </a:r>
                      <a:r>
                        <a:rPr lang="cs-CZ" sz="1200" u="none" strike="noStrike" dirty="0" smtClean="0">
                          <a:solidFill>
                            <a:srgbClr val="00B050"/>
                          </a:solidFill>
                          <a:effectLst/>
                        </a:rPr>
                        <a:t>opatření, v roce 2022 realizována</a:t>
                      </a:r>
                      <a:r>
                        <a:rPr lang="cs-CZ" sz="1200" u="none" strike="noStrike" baseline="0" dirty="0" smtClean="0">
                          <a:solidFill>
                            <a:srgbClr val="00B050"/>
                          </a:solidFill>
                          <a:effectLst/>
                        </a:rPr>
                        <a:t> přístavba výtahu</a:t>
                      </a:r>
                      <a:endParaRPr lang="cs-CZ" sz="1200" b="1" i="0" u="none" strike="noStrike" dirty="0">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3883670793"/>
                  </a:ext>
                </a:extLst>
              </a:tr>
              <a:tr h="433924">
                <a:tc>
                  <a:txBody>
                    <a:bodyPr/>
                    <a:lstStyle/>
                    <a:p>
                      <a:pPr algn="l" fontAlgn="b"/>
                      <a:r>
                        <a:rPr lang="cs-CZ" sz="1200" u="none" strike="noStrike">
                          <a:solidFill>
                            <a:srgbClr val="00B050"/>
                          </a:solidFill>
                          <a:effectLst/>
                        </a:rPr>
                        <a:t>Brtnická 15</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1938</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15</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centrální - plynová kotelna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D - Méně úsporná</a:t>
                      </a:r>
                      <a:endParaRPr lang="cs-CZ" sz="1200" b="0"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V letech 2010 - 2011 realizována energeticky úsporná opatření</a:t>
                      </a:r>
                      <a:endParaRPr lang="cs-CZ" sz="1200" b="1" i="0" u="none" strike="noStrike">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13563945"/>
                  </a:ext>
                </a:extLst>
              </a:tr>
              <a:tr h="433924">
                <a:tc>
                  <a:txBody>
                    <a:bodyPr/>
                    <a:lstStyle/>
                    <a:p>
                      <a:pPr algn="l" fontAlgn="b"/>
                      <a:r>
                        <a:rPr lang="cs-CZ" sz="1200" u="none" strike="noStrike">
                          <a:solidFill>
                            <a:srgbClr val="00B050"/>
                          </a:solidFill>
                          <a:effectLst/>
                        </a:rPr>
                        <a:t>Za Prachárnou 1A</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1993</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84</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dálkový - CZT</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a:solidFill>
                            <a:srgbClr val="00B050"/>
                          </a:solidFill>
                          <a:effectLst/>
                        </a:rPr>
                        <a:t>V roce 2007 realizována energeticky úsporná opatření</a:t>
                      </a:r>
                      <a:endParaRPr lang="cs-CZ" sz="1200" b="1" i="0" u="none" strike="noStrike">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507618596"/>
                  </a:ext>
                </a:extLst>
              </a:tr>
              <a:tr h="433924">
                <a:tc>
                  <a:txBody>
                    <a:bodyPr/>
                    <a:lstStyle/>
                    <a:p>
                      <a:pPr algn="l" fontAlgn="b"/>
                      <a:r>
                        <a:rPr lang="cs-CZ" sz="1200" u="none" strike="noStrike">
                          <a:solidFill>
                            <a:srgbClr val="00B050"/>
                          </a:solidFill>
                          <a:effectLst/>
                        </a:rPr>
                        <a:t>Za Prachárnou 43</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2000</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42</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B050"/>
                          </a:solidFill>
                          <a:effectLst/>
                        </a:rPr>
                        <a:t>1</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dálkový - CZT</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ANO</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endParaRPr lang="cs-CZ" sz="1200" b="0" i="0" u="none" strike="noStrike" dirty="0" smtClean="0">
                        <a:solidFill>
                          <a:srgbClr val="00B050"/>
                        </a:solidFill>
                        <a:effectLst/>
                        <a:latin typeface="+mn-lt"/>
                      </a:endParaRPr>
                    </a:p>
                    <a:p>
                      <a:pPr algn="l" fontAlgn="b"/>
                      <a:r>
                        <a:rPr lang="cs-CZ" sz="1200" b="1" i="0" u="none" strike="noStrike" dirty="0" smtClean="0">
                          <a:solidFill>
                            <a:srgbClr val="00B050"/>
                          </a:solidFill>
                          <a:effectLst/>
                          <a:latin typeface="Calibri" panose="020F0502020204030204" pitchFamily="34" charset="0"/>
                        </a:rPr>
                        <a:t>NE</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B050"/>
                          </a:solidFill>
                          <a:effectLst/>
                        </a:rPr>
                        <a:t>NE</a:t>
                      </a:r>
                      <a:endParaRPr lang="cs-CZ" sz="1200" b="1" i="0" u="none" strike="noStrike">
                        <a:solidFill>
                          <a:srgbClr val="00B05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B050"/>
                          </a:solidFill>
                          <a:effectLst/>
                        </a:rPr>
                        <a:t>velmi dobrý</a:t>
                      </a:r>
                      <a:endParaRPr lang="cs-CZ" sz="1200" b="1" i="0" u="none" strike="noStrike" dirty="0">
                        <a:solidFill>
                          <a:srgbClr val="00B05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B050"/>
                          </a:solidFill>
                          <a:effectLst/>
                          <a:latin typeface="Calibri" panose="020F0502020204030204" pitchFamily="34" charset="0"/>
                        </a:rPr>
                        <a:t>C -</a:t>
                      </a:r>
                    </a:p>
                    <a:p>
                      <a:pPr algn="l" fontAlgn="b"/>
                      <a:r>
                        <a:rPr lang="cs-CZ" sz="1200" b="0" i="0" u="none" strike="noStrike" dirty="0" smtClean="0">
                          <a:solidFill>
                            <a:srgbClr val="00B050"/>
                          </a:solidFill>
                          <a:effectLst/>
                          <a:latin typeface="Calibri" panose="020F0502020204030204" pitchFamily="34" charset="0"/>
                        </a:rPr>
                        <a:t>Úsporná</a:t>
                      </a:r>
                    </a:p>
                  </a:txBody>
                  <a:tcPr marL="4938" marR="4938" marT="4938" marB="0" anchor="b"/>
                </a:tc>
                <a:tc>
                  <a:txBody>
                    <a:bodyPr/>
                    <a:lstStyle/>
                    <a:p>
                      <a:pPr algn="l" fontAlgn="b"/>
                      <a:r>
                        <a:rPr lang="cs-CZ" sz="1200" u="none" strike="noStrike" dirty="0">
                          <a:solidFill>
                            <a:srgbClr val="00B050"/>
                          </a:solidFill>
                          <a:effectLst/>
                        </a:rPr>
                        <a:t> </a:t>
                      </a:r>
                      <a:endParaRPr lang="cs-CZ" sz="1200" b="1" i="0" u="none" strike="noStrike" dirty="0">
                        <a:solidFill>
                          <a:srgbClr val="00B05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2813600577"/>
                  </a:ext>
                </a:extLst>
              </a:tr>
              <a:tr h="433924">
                <a:tc>
                  <a:txBody>
                    <a:bodyPr/>
                    <a:lstStyle/>
                    <a:p>
                      <a:pPr algn="l" fontAlgn="b"/>
                      <a:r>
                        <a:rPr lang="cs-CZ" sz="1200" u="none" strike="noStrike">
                          <a:solidFill>
                            <a:srgbClr val="0070C0"/>
                          </a:solidFill>
                          <a:effectLst/>
                        </a:rPr>
                        <a:t>Žižkova 106</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r" fontAlgn="b"/>
                      <a:r>
                        <a:rPr lang="cs-CZ" sz="1200" u="none" strike="noStrike">
                          <a:solidFill>
                            <a:srgbClr val="0070C0"/>
                          </a:solidFill>
                          <a:effectLst/>
                        </a:rPr>
                        <a:t>1932</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centrální - plynová kotelna</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a:solidFill>
                            <a:srgbClr val="0070C0"/>
                          </a:solidFill>
                          <a:effectLst/>
                        </a:rPr>
                        <a:t>ANO</a:t>
                      </a:r>
                      <a:endParaRPr lang="cs-CZ" sz="1200" b="1" i="0" u="none" strike="noStrike">
                        <a:solidFill>
                          <a:srgbClr val="0070C0"/>
                        </a:solidFill>
                        <a:effectLst/>
                        <a:latin typeface="Calibri" panose="020F0502020204030204" pitchFamily="34" charset="0"/>
                      </a:endParaRPr>
                    </a:p>
                  </a:txBody>
                  <a:tcPr marL="4938" marR="4938" marT="4938" marB="0" anchor="b"/>
                </a:tc>
                <a:tc>
                  <a:txBody>
                    <a:bodyPr/>
                    <a:lstStyle/>
                    <a:p>
                      <a:pPr algn="l" fontAlgn="b"/>
                      <a:r>
                        <a:rPr lang="cs-CZ" sz="1200" u="none" strike="noStrike" dirty="0">
                          <a:solidFill>
                            <a:srgbClr val="0070C0"/>
                          </a:solidFill>
                          <a:effectLst/>
                        </a:rPr>
                        <a:t>velmi dobrý</a:t>
                      </a:r>
                      <a:endParaRPr lang="cs-CZ" sz="1200" b="1" i="0" u="none" strike="noStrike" dirty="0">
                        <a:solidFill>
                          <a:srgbClr val="0070C0"/>
                        </a:solidFill>
                        <a:effectLst/>
                        <a:latin typeface="Calibri" panose="020F0502020204030204" pitchFamily="34" charset="0"/>
                      </a:endParaRPr>
                    </a:p>
                  </a:txBody>
                  <a:tcPr marL="4938" marR="4938" marT="4938" marB="0" anchor="b"/>
                </a:tc>
                <a:tc>
                  <a:txBody>
                    <a:bodyPr/>
                    <a:lstStyle/>
                    <a:p>
                      <a:pPr algn="l" fontAlgn="b"/>
                      <a:r>
                        <a:rPr lang="cs-CZ" sz="1200" b="0" i="0" u="none" strike="noStrike" dirty="0" smtClean="0">
                          <a:solidFill>
                            <a:srgbClr val="0070C0"/>
                          </a:solidFill>
                          <a:effectLst/>
                          <a:latin typeface="Calibri" panose="020F0502020204030204" pitchFamily="34" charset="0"/>
                        </a:rPr>
                        <a:t>C -</a:t>
                      </a:r>
                    </a:p>
                    <a:p>
                      <a:pPr algn="l" fontAlgn="b"/>
                      <a:r>
                        <a:rPr lang="cs-CZ" sz="1200" b="0" i="0" u="none" strike="noStrike" dirty="0" smtClean="0">
                          <a:solidFill>
                            <a:srgbClr val="0070C0"/>
                          </a:solidFill>
                          <a:effectLst/>
                          <a:latin typeface="Calibri" panose="020F0502020204030204" pitchFamily="34" charset="0"/>
                        </a:rPr>
                        <a:t>Úsporná</a:t>
                      </a:r>
                    </a:p>
                  </a:txBody>
                  <a:tcPr marL="4938" marR="4938" marT="4938" marB="0" anchor="b"/>
                </a:tc>
                <a:tc>
                  <a:txBody>
                    <a:bodyPr/>
                    <a:lstStyle/>
                    <a:p>
                      <a:pPr algn="l" fontAlgn="b"/>
                      <a:r>
                        <a:rPr lang="pl-PL" sz="1200" u="none" strike="noStrike" dirty="0">
                          <a:solidFill>
                            <a:srgbClr val="0070C0"/>
                          </a:solidFill>
                          <a:effectLst/>
                        </a:rPr>
                        <a:t>V letech 2017-2018 proběhla celková rekonstrukce domu pro potřeby ICSS</a:t>
                      </a:r>
                      <a:endParaRPr lang="pl-PL" sz="1200" b="1" i="0" u="none" strike="noStrike" dirty="0">
                        <a:solidFill>
                          <a:srgbClr val="0070C0"/>
                        </a:solidFill>
                        <a:effectLst/>
                        <a:latin typeface="Calibri" panose="020F0502020204030204" pitchFamily="34" charset="0"/>
                      </a:endParaRPr>
                    </a:p>
                  </a:txBody>
                  <a:tcPr marL="4938" marR="4938" marT="4938" marB="0" anchor="b"/>
                </a:tc>
                <a:extLst>
                  <a:ext uri="{0D108BD9-81ED-4DB2-BD59-A6C34878D82A}">
                    <a16:rowId xmlns:a16="http://schemas.microsoft.com/office/drawing/2014/main" val="1107995472"/>
                  </a:ext>
                </a:extLst>
              </a:tr>
            </a:tbl>
          </a:graphicData>
        </a:graphic>
      </p:graphicFrame>
    </p:spTree>
    <p:extLst>
      <p:ext uri="{BB962C8B-B14F-4D97-AF65-F5344CB8AC3E}">
        <p14:creationId xmlns:p14="http://schemas.microsoft.com/office/powerpoint/2010/main" val="2776400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640080"/>
          </a:xfrm>
        </p:spPr>
        <p:txBody>
          <a:bodyPr/>
          <a:lstStyle/>
          <a:p>
            <a:r>
              <a:rPr lang="cs-CZ" u="sng" dirty="0" smtClean="0"/>
              <a:t>Historické údaje:</a:t>
            </a:r>
            <a:endParaRPr lang="cs-CZ" u="sng" dirty="0"/>
          </a:p>
        </p:txBody>
      </p:sp>
      <p:sp>
        <p:nvSpPr>
          <p:cNvPr id="4" name="Zástupný symbol pro text 3"/>
          <p:cNvSpPr>
            <a:spLocks noGrp="1"/>
          </p:cNvSpPr>
          <p:nvPr>
            <p:ph type="body" sz="half" idx="2"/>
          </p:nvPr>
        </p:nvSpPr>
        <p:spPr>
          <a:xfrm>
            <a:off x="839788" y="1188720"/>
            <a:ext cx="3932237" cy="4680268"/>
          </a:xfrm>
        </p:spPr>
        <p:txBody>
          <a:bodyPr>
            <a:normAutofit fontScale="70000" lnSpcReduction="20000"/>
          </a:bodyPr>
          <a:lstStyle/>
          <a:p>
            <a:pPr marL="285750" indent="-285750">
              <a:buFontTx/>
              <a:buChar char="-"/>
            </a:pPr>
            <a:r>
              <a:rPr lang="cs-CZ" dirty="0" smtClean="0"/>
              <a:t>Bytové domy vystavěné podle plánu Ing. Aloise Janáčka klasickým zděným způsobem v 30. letech minulého století.</a:t>
            </a:r>
          </a:p>
          <a:p>
            <a:pPr marL="285750" indent="-285750">
              <a:buFontTx/>
              <a:buChar char="-"/>
            </a:pPr>
            <a:r>
              <a:rPr lang="cs-CZ" dirty="0" smtClean="0"/>
              <a:t>Výstavbu realizovala stavební firma </a:t>
            </a:r>
            <a:r>
              <a:rPr lang="cs-CZ" dirty="0" err="1" smtClean="0"/>
              <a:t>Ignaze</a:t>
            </a:r>
            <a:r>
              <a:rPr lang="cs-CZ" dirty="0" smtClean="0"/>
              <a:t> </a:t>
            </a:r>
            <a:r>
              <a:rPr lang="cs-CZ" dirty="0" err="1" smtClean="0"/>
              <a:t>Knorra</a:t>
            </a:r>
            <a:r>
              <a:rPr lang="cs-CZ" dirty="0" smtClean="0"/>
              <a:t> a Ing. Emanuela Langa.</a:t>
            </a:r>
          </a:p>
          <a:p>
            <a:pPr marL="285750" indent="-285750">
              <a:buFontTx/>
              <a:buChar char="-"/>
            </a:pPr>
            <a:r>
              <a:rPr lang="cs-CZ" dirty="0" smtClean="0"/>
              <a:t>Vždy „trojblok“ tří stavebně a konstrukčně spojených domů se samostatnými vchody bez funkčního a dispozičního propojení.</a:t>
            </a:r>
          </a:p>
          <a:p>
            <a:pPr marL="285750" indent="-285750">
              <a:buFontTx/>
              <a:buChar char="-"/>
            </a:pPr>
            <a:r>
              <a:rPr lang="cs-CZ" dirty="0" smtClean="0"/>
              <a:t>4. podlažní budovy o 1. podzemním a 3. nadzemních podlažích.</a:t>
            </a:r>
          </a:p>
          <a:p>
            <a:pPr marL="285750" indent="-285750">
              <a:buFontTx/>
              <a:buChar char="-"/>
            </a:pPr>
            <a:r>
              <a:rPr lang="cs-CZ" dirty="0" smtClean="0"/>
              <a:t>Původní způsob vytápění byl tuhými palivy, ve druhé polovině minulého století realizována plynofikace objektů</a:t>
            </a:r>
          </a:p>
          <a:p>
            <a:pPr marL="285750" indent="-285750">
              <a:buFontTx/>
              <a:buChar char="-"/>
            </a:pPr>
            <a:r>
              <a:rPr lang="cs-CZ" dirty="0" smtClean="0"/>
              <a:t>V roce 1964 instalace plynových průtokových ohřívačů.</a:t>
            </a:r>
          </a:p>
          <a:p>
            <a:pPr marL="285750" indent="-285750">
              <a:buFontTx/>
              <a:buChar char="-"/>
            </a:pPr>
            <a:r>
              <a:rPr lang="cs-CZ" dirty="0" smtClean="0"/>
              <a:t>V roce 1965 instalace plynových sporáků.</a:t>
            </a:r>
          </a:p>
          <a:p>
            <a:pPr marL="285750" indent="-285750">
              <a:buFontTx/>
              <a:buChar char="-"/>
            </a:pPr>
            <a:r>
              <a:rPr lang="cs-CZ" dirty="0" smtClean="0"/>
              <a:t>Až do roku 2000 měly charakter standartních nájemních domů a bytů.</a:t>
            </a:r>
          </a:p>
          <a:p>
            <a:pPr marL="285750" indent="-285750">
              <a:buFontTx/>
              <a:buChar char="-"/>
            </a:pPr>
            <a:r>
              <a:rPr lang="cs-CZ" dirty="0" smtClean="0"/>
              <a:t>V letech 2001 – 2003 dílčí stavební úpravy (výměna ZTI, oprava koupelen, výměna rozvodů plynovodu, apod.) a vytvoření </a:t>
            </a:r>
            <a:r>
              <a:rPr lang="cs-CZ" dirty="0" err="1" smtClean="0"/>
              <a:t>nebyt</a:t>
            </a:r>
            <a:r>
              <a:rPr lang="cs-CZ" dirty="0" smtClean="0"/>
              <a:t>. prostor pro činnost pečovatelské služby – poté domy získaly oficiální statut „domů s pečovatelskou službou“.</a:t>
            </a:r>
          </a:p>
          <a:p>
            <a:pPr marL="285750" indent="-285750">
              <a:buFontTx/>
              <a:buChar char="-"/>
            </a:pPr>
            <a:r>
              <a:rPr lang="cs-CZ" dirty="0" smtClean="0"/>
              <a:t>Od roku 2003 kromě celkové výměny všech oken a celkové opravy střechy na domech Jiráskova 18-20-22 realizovány pouze běžné a drobné opravy a jednotlivé opravy </a:t>
            </a:r>
            <a:r>
              <a:rPr lang="cs-CZ" dirty="0" err="1" smtClean="0"/>
              <a:t>b.j</a:t>
            </a:r>
            <a:r>
              <a:rPr lang="cs-CZ" dirty="0" smtClean="0"/>
              <a:t>..</a:t>
            </a:r>
          </a:p>
          <a:p>
            <a:pPr marL="285750" indent="-285750">
              <a:buFontTx/>
              <a:buChar char="-"/>
            </a:pPr>
            <a:r>
              <a:rPr lang="cs-CZ" dirty="0" smtClean="0"/>
              <a:t>V roce 2008 vypracována studie na změnu způsobu vytápění z lokálního na centrální (doposud nerealizováno).</a:t>
            </a:r>
          </a:p>
        </p:txBody>
      </p:sp>
      <p:pic>
        <p:nvPicPr>
          <p:cNvPr id="7" name="Zástupný symbol pro obrázek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265" r="5265"/>
          <a:stretch>
            <a:fillRect/>
          </a:stretch>
        </p:blipFill>
        <p:spPr/>
      </p:pic>
    </p:spTree>
    <p:extLst>
      <p:ext uri="{BB962C8B-B14F-4D97-AF65-F5344CB8AC3E}">
        <p14:creationId xmlns:p14="http://schemas.microsoft.com/office/powerpoint/2010/main" val="3516319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Konstrukční charakteristika:</a:t>
            </a:r>
            <a:endParaRPr lang="cs-CZ" u="sng" dirty="0"/>
          </a:p>
        </p:txBody>
      </p:sp>
      <p:pic>
        <p:nvPicPr>
          <p:cNvPr id="5" name="Zástupný symbol pro obrázek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4366" r="14366"/>
          <a:stretch>
            <a:fillRect/>
          </a:stretch>
        </p:blipFill>
        <p:spPr/>
      </p:pic>
      <p:sp>
        <p:nvSpPr>
          <p:cNvPr id="4" name="Zástupný symbol pro text 3"/>
          <p:cNvSpPr>
            <a:spLocks noGrp="1"/>
          </p:cNvSpPr>
          <p:nvPr>
            <p:ph type="body" sz="half" idx="2"/>
          </p:nvPr>
        </p:nvSpPr>
        <p:spPr/>
        <p:txBody>
          <a:bodyPr>
            <a:normAutofit fontScale="92500" lnSpcReduction="10000"/>
          </a:bodyPr>
          <a:lstStyle/>
          <a:p>
            <a:pPr marL="285750" indent="-285750">
              <a:buFontTx/>
              <a:buChar char="-"/>
            </a:pPr>
            <a:r>
              <a:rPr lang="cs-CZ" sz="1400" dirty="0" smtClean="0"/>
              <a:t>Cihelná konstrukce zdiva</a:t>
            </a:r>
          </a:p>
          <a:p>
            <a:pPr marL="285750" indent="-285750">
              <a:buFontTx/>
              <a:buChar char="-"/>
            </a:pPr>
            <a:r>
              <a:rPr lang="cs-CZ" sz="1400" dirty="0" smtClean="0"/>
              <a:t>Kamenné schodiště</a:t>
            </a:r>
          </a:p>
          <a:p>
            <a:pPr marL="285750" indent="-285750">
              <a:buFontTx/>
              <a:buChar char="-"/>
            </a:pPr>
            <a:r>
              <a:rPr lang="cs-CZ" sz="1400" dirty="0" smtClean="0"/>
              <a:t>Plechová / cementová střešní krytina</a:t>
            </a:r>
          </a:p>
          <a:p>
            <a:pPr marL="285750" indent="-285750">
              <a:buFontTx/>
              <a:buChar char="-"/>
            </a:pPr>
            <a:r>
              <a:rPr lang="cs-CZ" sz="1400" dirty="0" smtClean="0"/>
              <a:t>Pozinkované klempířské prvky</a:t>
            </a:r>
          </a:p>
          <a:p>
            <a:pPr marL="285750" indent="-285750">
              <a:buFontTx/>
              <a:buChar char="-"/>
            </a:pPr>
            <a:r>
              <a:rPr lang="cs-CZ" sz="1400" dirty="0" smtClean="0"/>
              <a:t>Plastová okna (v letech 2009 2010 vyměněna za původní dřevěná)</a:t>
            </a:r>
          </a:p>
          <a:p>
            <a:pPr marL="285750" indent="-285750">
              <a:buFontTx/>
              <a:buChar char="-"/>
            </a:pPr>
            <a:r>
              <a:rPr lang="cs-CZ" sz="1400" dirty="0" smtClean="0"/>
              <a:t>Rozvody vody a odpadů v plastu, (v letech 2001 – 2003 výměna za původní litinové a olověné rozvody)</a:t>
            </a:r>
          </a:p>
          <a:p>
            <a:pPr marL="285750" indent="-285750">
              <a:buFontTx/>
              <a:buChar char="-"/>
            </a:pPr>
            <a:r>
              <a:rPr lang="cs-CZ" sz="1400" dirty="0" smtClean="0"/>
              <a:t>Rozvody plynovodu svařované (v letech 2001 – 2003 výměna za původní - šroubované)</a:t>
            </a:r>
          </a:p>
          <a:p>
            <a:pPr marL="285750" indent="-285750">
              <a:buFontTx/>
              <a:buChar char="-"/>
            </a:pPr>
            <a:r>
              <a:rPr lang="cs-CZ" sz="1400" dirty="0" smtClean="0"/>
              <a:t>Rozvody elektro CU (spol. prostory v letech 2001 – 2003 výměna za původní AL, bytové jednotky řešeny individuálně v rámci oprav)</a:t>
            </a:r>
          </a:p>
          <a:p>
            <a:pPr marL="285750" indent="-285750">
              <a:buFontTx/>
              <a:buChar char="-"/>
            </a:pPr>
            <a:r>
              <a:rPr lang="cs-CZ" sz="1400" dirty="0" smtClean="0">
                <a:solidFill>
                  <a:srgbClr val="FF0000"/>
                </a:solidFill>
              </a:rPr>
              <a:t>Dle vyhotovených Průkazů energetických náročností budov jsou budovy hodnoceny „F“ – Velmi nehospodárné</a:t>
            </a:r>
          </a:p>
          <a:p>
            <a:pPr marL="285750" indent="-285750">
              <a:buFontTx/>
              <a:buChar char="-"/>
            </a:pPr>
            <a:endParaRPr lang="cs-CZ" dirty="0" smtClean="0"/>
          </a:p>
          <a:p>
            <a:pPr marL="285750" indent="-285750">
              <a:buFontTx/>
              <a:buChar char="-"/>
            </a:pPr>
            <a:endParaRPr lang="cs-CZ" dirty="0" smtClean="0"/>
          </a:p>
          <a:p>
            <a:pPr marL="285750" indent="-285750">
              <a:buFontTx/>
              <a:buChar char="-"/>
            </a:pPr>
            <a:endParaRPr lang="cs-CZ" dirty="0"/>
          </a:p>
        </p:txBody>
      </p:sp>
    </p:spTree>
    <p:extLst>
      <p:ext uri="{BB962C8B-B14F-4D97-AF65-F5344CB8AC3E}">
        <p14:creationId xmlns:p14="http://schemas.microsoft.com/office/powerpoint/2010/main" val="2374297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Vazby na širší okolí:</a:t>
            </a:r>
            <a:endParaRPr lang="cs-CZ" u="sng" dirty="0"/>
          </a:p>
        </p:txBody>
      </p:sp>
      <p:sp>
        <p:nvSpPr>
          <p:cNvPr id="4" name="Zástupný symbol pro text 3"/>
          <p:cNvSpPr>
            <a:spLocks noGrp="1"/>
          </p:cNvSpPr>
          <p:nvPr>
            <p:ph type="body" sz="half" idx="2"/>
          </p:nvPr>
        </p:nvSpPr>
        <p:spPr/>
        <p:txBody>
          <a:bodyPr>
            <a:normAutofit lnSpcReduction="10000"/>
          </a:bodyPr>
          <a:lstStyle/>
          <a:p>
            <a:pPr marL="285750" indent="-285750">
              <a:buFontTx/>
              <a:buChar char="-"/>
            </a:pPr>
            <a:r>
              <a:rPr lang="cs-CZ" sz="1400" dirty="0" smtClean="0"/>
              <a:t>Blízká vzdálenost od centra města (vzdušnou čarou cca 1.000 m)</a:t>
            </a:r>
          </a:p>
          <a:p>
            <a:pPr marL="285750" indent="-285750">
              <a:buFontTx/>
              <a:buChar char="-"/>
            </a:pPr>
            <a:r>
              <a:rPr lang="cs-CZ" sz="1400" dirty="0" smtClean="0"/>
              <a:t>Existence zastávky MHD </a:t>
            </a:r>
          </a:p>
          <a:p>
            <a:pPr marL="285750" indent="-285750">
              <a:buFontTx/>
              <a:buChar char="-"/>
            </a:pPr>
            <a:r>
              <a:rPr lang="cs-CZ" sz="1400" dirty="0" smtClean="0"/>
              <a:t>Výhodná poloha z hlediska vzdálenosti autobusového nádraží a městského vlakového nádraží (vzdušnou čarou cca 250 m a cca 500 m)</a:t>
            </a:r>
          </a:p>
          <a:p>
            <a:pPr marL="285750" indent="-285750">
              <a:buFontTx/>
              <a:buChar char="-"/>
            </a:pPr>
            <a:r>
              <a:rPr lang="cs-CZ" sz="1400" dirty="0" smtClean="0"/>
              <a:t>Výhodná poloha z hlediska vzdálenosti k nemocnici (vzdušnou čarou cca 600 m)</a:t>
            </a:r>
          </a:p>
          <a:p>
            <a:pPr marL="285750" indent="-285750">
              <a:buFontTx/>
              <a:buChar char="-"/>
            </a:pPr>
            <a:r>
              <a:rPr lang="cs-CZ" sz="1400" dirty="0" err="1" smtClean="0"/>
              <a:t>Provazba</a:t>
            </a:r>
            <a:r>
              <a:rPr lang="cs-CZ" sz="1400" dirty="0" smtClean="0"/>
              <a:t> na klidovou zónu – park </a:t>
            </a:r>
            <a:r>
              <a:rPr lang="cs-CZ" sz="1400" dirty="0" err="1" smtClean="0"/>
              <a:t>Keťásek</a:t>
            </a:r>
            <a:endParaRPr lang="cs-CZ" sz="1400" dirty="0" smtClean="0"/>
          </a:p>
          <a:p>
            <a:pPr marL="285750" indent="-285750">
              <a:buFontTx/>
              <a:buChar char="-"/>
            </a:pPr>
            <a:r>
              <a:rPr lang="cs-CZ" sz="1400" dirty="0" smtClean="0"/>
              <a:t>Existence nákupního domu (LIDL) na ul. Jiráskova</a:t>
            </a:r>
          </a:p>
          <a:p>
            <a:pPr marL="285750" indent="-285750">
              <a:buFontTx/>
              <a:buChar char="-"/>
            </a:pPr>
            <a:r>
              <a:rPr lang="cs-CZ" sz="1400" dirty="0" smtClean="0"/>
              <a:t>Ul. Jiráskova méně komfortní – hluk z provozu komunikace (předpoklad zklidnění po dokončení výstavby další části obchvatu města)</a:t>
            </a:r>
          </a:p>
          <a:p>
            <a:pPr marL="285750" indent="-285750">
              <a:buFontTx/>
              <a:buChar char="-"/>
            </a:pPr>
            <a:r>
              <a:rPr lang="cs-CZ" sz="1400" dirty="0" smtClean="0"/>
              <a:t>Bezprostřední okolí domů má potenciál k vytvoření odpočinkové zóny</a:t>
            </a:r>
          </a:p>
          <a:p>
            <a:pPr marL="285750" indent="-285750">
              <a:buFontTx/>
              <a:buChar char="-"/>
            </a:pPr>
            <a:endParaRPr lang="cs-CZ" dirty="0" smtClean="0"/>
          </a:p>
          <a:p>
            <a:pPr marL="285750" indent="-285750">
              <a:buFontTx/>
              <a:buChar char="-"/>
            </a:pPr>
            <a:endParaRPr lang="cs-CZ" dirty="0" smtClean="0"/>
          </a:p>
          <a:p>
            <a:pPr marL="285750" indent="-285750">
              <a:buFontTx/>
              <a:buChar char="-"/>
            </a:pPr>
            <a:endParaRPr lang="cs-CZ" dirty="0"/>
          </a:p>
        </p:txBody>
      </p:sp>
      <p:pic>
        <p:nvPicPr>
          <p:cNvPr id="6" name="Zástupný symbol pro obrázek 5"/>
          <p:cNvPicPr>
            <a:picLocks noGrp="1" noChangeAspect="1"/>
          </p:cNvPicPr>
          <p:nvPr>
            <p:ph type="pic" idx="1"/>
          </p:nvPr>
        </p:nvPicPr>
        <p:blipFill>
          <a:blip r:embed="rId2"/>
          <a:srcRect l="14381" r="14381"/>
          <a:stretch>
            <a:fillRect/>
          </a:stretch>
        </p:blipFill>
        <p:spPr>
          <a:prstGeom prst="rect">
            <a:avLst/>
          </a:prstGeom>
        </p:spPr>
      </p:pic>
    </p:spTree>
    <p:extLst>
      <p:ext uri="{BB962C8B-B14F-4D97-AF65-F5344CB8AC3E}">
        <p14:creationId xmlns:p14="http://schemas.microsoft.com/office/powerpoint/2010/main" val="734184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39788" y="457200"/>
            <a:ext cx="3932237" cy="598516"/>
          </a:xfrm>
        </p:spPr>
        <p:txBody>
          <a:bodyPr/>
          <a:lstStyle/>
          <a:p>
            <a:r>
              <a:rPr lang="cs-CZ" u="sng" dirty="0" smtClean="0"/>
              <a:t>Dispoziční parametry:</a:t>
            </a:r>
            <a:endParaRPr lang="cs-CZ" u="sng" dirty="0"/>
          </a:p>
        </p:txBody>
      </p:sp>
      <p:pic>
        <p:nvPicPr>
          <p:cNvPr id="5" name="Zástupný symbol pro obsah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83188" y="1244023"/>
            <a:ext cx="6172200" cy="4360428"/>
          </a:xfrm>
        </p:spPr>
      </p:pic>
      <p:sp>
        <p:nvSpPr>
          <p:cNvPr id="4" name="Zástupný symbol pro text 3"/>
          <p:cNvSpPr>
            <a:spLocks noGrp="1"/>
          </p:cNvSpPr>
          <p:nvPr>
            <p:ph type="body" sz="half" idx="2"/>
          </p:nvPr>
        </p:nvSpPr>
        <p:spPr>
          <a:xfrm>
            <a:off x="839788" y="1138844"/>
            <a:ext cx="3932237" cy="4730144"/>
          </a:xfrm>
        </p:spPr>
        <p:txBody>
          <a:bodyPr>
            <a:normAutofit/>
          </a:bodyPr>
          <a:lstStyle/>
          <a:p>
            <a:r>
              <a:rPr lang="cs-CZ" sz="1000" dirty="0" smtClean="0">
                <a:solidFill>
                  <a:srgbClr val="00B050"/>
                </a:solidFill>
              </a:rPr>
              <a:t>Jiráskova 18: 12 bytových jednotek</a:t>
            </a:r>
          </a:p>
          <a:p>
            <a:r>
              <a:rPr lang="cs-CZ" sz="1000" dirty="0" smtClean="0">
                <a:solidFill>
                  <a:srgbClr val="00B050"/>
                </a:solidFill>
              </a:rPr>
              <a:t>Jiráskova 20: 12 bytových jednotek</a:t>
            </a:r>
          </a:p>
          <a:p>
            <a:r>
              <a:rPr lang="cs-CZ" sz="1000" dirty="0" smtClean="0">
                <a:solidFill>
                  <a:srgbClr val="00B050"/>
                </a:solidFill>
              </a:rPr>
              <a:t>Jiráskova 22: 11 bytových jednotek + 1 nebytová jednotka (zázemí peč. Služby)</a:t>
            </a:r>
          </a:p>
          <a:p>
            <a:r>
              <a:rPr lang="cs-CZ" sz="1000" dirty="0" smtClean="0">
                <a:solidFill>
                  <a:srgbClr val="FF0000"/>
                </a:solidFill>
              </a:rPr>
              <a:t>Jiráskova 24: 11 bytových jednotek + 1 nebytová jednotka (pečovatelská služba – středisko osobní hygieny)</a:t>
            </a:r>
          </a:p>
          <a:p>
            <a:r>
              <a:rPr lang="cs-CZ" sz="1000" dirty="0" smtClean="0">
                <a:solidFill>
                  <a:srgbClr val="FF0000"/>
                </a:solidFill>
              </a:rPr>
              <a:t>Jiráskova 26: 12 bytových jednotek</a:t>
            </a:r>
          </a:p>
          <a:p>
            <a:r>
              <a:rPr lang="cs-CZ" sz="1000" dirty="0">
                <a:solidFill>
                  <a:srgbClr val="FF0000"/>
                </a:solidFill>
              </a:rPr>
              <a:t>Boženy Němcové 2: 12 bytových jednotek</a:t>
            </a:r>
          </a:p>
          <a:p>
            <a:r>
              <a:rPr lang="cs-CZ" sz="1000" dirty="0" smtClean="0">
                <a:solidFill>
                  <a:srgbClr val="0070C0"/>
                </a:solidFill>
              </a:rPr>
              <a:t>Karoliny Světlé 7: 12 bytových jednotek</a:t>
            </a:r>
          </a:p>
          <a:p>
            <a:r>
              <a:rPr lang="cs-CZ" sz="1000" dirty="0" smtClean="0">
                <a:solidFill>
                  <a:srgbClr val="0070C0"/>
                </a:solidFill>
              </a:rPr>
              <a:t>Karoliny Světlé 9: 12 bytový jednotek</a:t>
            </a:r>
          </a:p>
          <a:p>
            <a:r>
              <a:rPr lang="cs-CZ" sz="1000" dirty="0" smtClean="0">
                <a:solidFill>
                  <a:srgbClr val="0070C0"/>
                </a:solidFill>
              </a:rPr>
              <a:t>Karoliny Světlé 11: 11 bytových jednotek +  1 nebytová jednotka (klub seniorů)</a:t>
            </a:r>
          </a:p>
          <a:p>
            <a:r>
              <a:rPr lang="cs-CZ" sz="1000" dirty="0" smtClean="0">
                <a:solidFill>
                  <a:srgbClr val="FFC000"/>
                </a:solidFill>
              </a:rPr>
              <a:t>Karoliny Světlé 13: 10 bytových jednotek + 1 nebytová jednotka (ochranáři přírody, původně pečovatelská služba – jídelna)</a:t>
            </a:r>
          </a:p>
          <a:p>
            <a:r>
              <a:rPr lang="cs-CZ" sz="1000" dirty="0" smtClean="0">
                <a:solidFill>
                  <a:srgbClr val="FFC000"/>
                </a:solidFill>
              </a:rPr>
              <a:t>Karoliny Světlé 15: 12 bytových jednotek</a:t>
            </a:r>
          </a:p>
          <a:p>
            <a:r>
              <a:rPr lang="cs-CZ" sz="1000" dirty="0" smtClean="0">
                <a:solidFill>
                  <a:srgbClr val="FFC000"/>
                </a:solidFill>
              </a:rPr>
              <a:t>Boženy Němcové 4: 12 bytových jednotek</a:t>
            </a:r>
          </a:p>
          <a:p>
            <a:r>
              <a:rPr lang="cs-CZ" sz="1200" b="1" dirty="0" smtClean="0"/>
              <a:t>Celkem: 138 bytových jednotek + 4 nebytové jednotky</a:t>
            </a:r>
          </a:p>
          <a:p>
            <a:r>
              <a:rPr lang="cs-CZ" sz="1200" b="1" dirty="0" smtClean="0"/>
              <a:t>Všechny bytové jednotky jsou velikosti 1 + 1 o Ø podlahové ploše 60 m2 (50 – 70 m2)</a:t>
            </a:r>
          </a:p>
          <a:p>
            <a:endParaRPr lang="cs-CZ" sz="1200" b="1" dirty="0"/>
          </a:p>
        </p:txBody>
      </p:sp>
    </p:spTree>
    <p:extLst>
      <p:ext uri="{BB962C8B-B14F-4D97-AF65-F5344CB8AC3E}">
        <p14:creationId xmlns:p14="http://schemas.microsoft.com/office/powerpoint/2010/main" val="580042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fontScale="85000" lnSpcReduction="20000"/>
          </a:bodyPr>
          <a:lstStyle/>
          <a:p>
            <a:r>
              <a:rPr lang="cs-CZ" dirty="0" smtClean="0"/>
              <a:t>Dožívající střešní krytina vč. klempířských prvků, poškozené spárování komínových těles, lokální zátoky do konstrukce krovu</a:t>
            </a:r>
          </a:p>
          <a:p>
            <a:r>
              <a:rPr lang="cs-CZ" dirty="0" smtClean="0"/>
              <a:t>Nevhodná a přežitá dispozice bytových jednotek – vany/sprchové kouty vč. umyvadel jsou součástí kuchyní – obytných místností</a:t>
            </a:r>
          </a:p>
          <a:p>
            <a:r>
              <a:rPr lang="cs-CZ" dirty="0" smtClean="0"/>
              <a:t>Absence výtahů – značná </a:t>
            </a:r>
            <a:r>
              <a:rPr lang="cs-CZ" dirty="0" err="1" smtClean="0"/>
              <a:t>bariérovost</a:t>
            </a:r>
            <a:r>
              <a:rPr lang="cs-CZ" dirty="0" smtClean="0"/>
              <a:t>, o byty ve 2. a 3. NP nízký zájem</a:t>
            </a:r>
          </a:p>
          <a:p>
            <a:r>
              <a:rPr lang="cs-CZ" dirty="0" smtClean="0"/>
              <a:t>Vytápění bytových jednotek a ohřev TUV zajištěn lokálními plynovými spotřebiči – problematická a nekomfortní obsluha seniory, bezpečnostní hrozba</a:t>
            </a:r>
          </a:p>
          <a:p>
            <a:r>
              <a:rPr lang="cs-CZ" dirty="0" smtClean="0"/>
              <a:t>Značná energetická náročnost domů – vysoké náklady na dodávku energií</a:t>
            </a:r>
          </a:p>
          <a:p>
            <a:r>
              <a:rPr lang="cs-CZ" dirty="0" smtClean="0"/>
              <a:t>Zvýšená vlhkost suterénů a částí 1. NP (absence popř. strávená hydroizolace) – snížení komfort v užívání sklepů, výskyt plísní a vlhkostí v bytech na úrovni 1. NP</a:t>
            </a:r>
          </a:p>
          <a:p>
            <a:r>
              <a:rPr lang="cs-CZ" dirty="0" smtClean="0"/>
              <a:t>Problematický stav „vnitrobloků“ – nezpevněné plochy – kumulace parkování, pohybu osob, neustálý vznik výmolů, problematický odvod dešťových vod</a:t>
            </a:r>
          </a:p>
        </p:txBody>
      </p:sp>
    </p:spTree>
    <p:extLst>
      <p:ext uri="{BB962C8B-B14F-4D97-AF65-F5344CB8AC3E}">
        <p14:creationId xmlns:p14="http://schemas.microsoft.com/office/powerpoint/2010/main" val="3050195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u="sng" dirty="0" smtClean="0"/>
              <a:t>Hlavní a zásadní problematické okruhy:</a:t>
            </a:r>
            <a:endParaRPr lang="cs-CZ" u="sng" dirty="0"/>
          </a:p>
        </p:txBody>
      </p:sp>
      <p:sp>
        <p:nvSpPr>
          <p:cNvPr id="3" name="Zástupný symbol pro obsah 2"/>
          <p:cNvSpPr>
            <a:spLocks noGrp="1"/>
          </p:cNvSpPr>
          <p:nvPr>
            <p:ph idx="1"/>
          </p:nvPr>
        </p:nvSpPr>
        <p:spPr/>
        <p:txBody>
          <a:bodyPr>
            <a:normAutofit/>
          </a:bodyPr>
          <a:lstStyle/>
          <a:p>
            <a:r>
              <a:rPr lang="cs-CZ" dirty="0" smtClean="0"/>
              <a:t>Dožívající střešní krytina vč. klempířských prvků, poškozené spárování komínových těles, lokální zátoky do konstrukce krovu - degradace</a:t>
            </a:r>
          </a:p>
          <a:p>
            <a:endParaRPr lang="cs-CZ" dirty="0" smtClean="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403" y="2679990"/>
            <a:ext cx="5414159" cy="3046751"/>
          </a:xfrm>
          <a:prstGeom prst="rect">
            <a:avLst/>
          </a:prstGeom>
        </p:spPr>
      </p:pic>
      <p:pic>
        <p:nvPicPr>
          <p:cNvPr id="5" name="Obráze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1562" y="2679990"/>
            <a:ext cx="4785558" cy="3046751"/>
          </a:xfrm>
          <a:prstGeom prst="rect">
            <a:avLst/>
          </a:prstGeom>
        </p:spPr>
      </p:pic>
    </p:spTree>
    <p:extLst>
      <p:ext uri="{BB962C8B-B14F-4D97-AF65-F5344CB8AC3E}">
        <p14:creationId xmlns:p14="http://schemas.microsoft.com/office/powerpoint/2010/main" val="4025171537"/>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977</TotalTime>
  <Words>2280</Words>
  <Application>Microsoft Office PowerPoint</Application>
  <PresentationFormat>Širokoúhlá obrazovka</PresentationFormat>
  <Paragraphs>254</Paragraphs>
  <Slides>21</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21</vt:i4>
      </vt:variant>
    </vt:vector>
  </HeadingPairs>
  <TitlesOfParts>
    <vt:vector size="25" baseType="lpstr">
      <vt:lpstr>Arial</vt:lpstr>
      <vt:lpstr>Calibri</vt:lpstr>
      <vt:lpstr>Calibri Light</vt:lpstr>
      <vt:lpstr>Motiv Office</vt:lpstr>
      <vt:lpstr> Městské domy s pečovatelskou službou (dále jen DPS) v lokalitě:</vt:lpstr>
      <vt:lpstr>Situace širších vztahů, letecký snímek:</vt:lpstr>
      <vt:lpstr>Přehled všech domů s pečovatelskou službou:</vt:lpstr>
      <vt:lpstr>Historické údaje:</vt:lpstr>
      <vt:lpstr>Konstrukční charakteristika:</vt:lpstr>
      <vt:lpstr>Vazby na širší okolí:</vt:lpstr>
      <vt:lpstr>Dispoziční parametry: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Hlavní a zásadní problematické okruhy:</vt:lpstr>
      <vt:lpstr>Návrh stavebních úprav/orientační náklady na realizaci pro 1 trojblok domů o 3 vchodech:</vt:lpstr>
      <vt:lpstr>Návrh stavebních úprav/podrobnější popis jednotlivých okruhů:</vt:lpstr>
      <vt:lpstr>Návrh stavebních úprav/podrobnější popis jednotlivých okruhů:</vt:lpstr>
      <vt:lpstr>Návrh stavebních úprav/alternativní možnost:</vt:lpstr>
      <vt:lpstr>Nutné stanovení účelu budoucího využití domů:</vt:lpstr>
      <vt:lpstr>Děkuji Vám za pozornost.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Městské domy / domy s pečovatelskou službou (dále jen DPS) v lokalitě:</dc:title>
  <dc:creator>STRÁNSKÝ Ondřej Bc.</dc:creator>
  <cp:lastModifiedBy>STRÁNSKÝ Ondřej Bc.</cp:lastModifiedBy>
  <cp:revision>65</cp:revision>
  <dcterms:created xsi:type="dcterms:W3CDTF">2023-01-16T10:35:42Z</dcterms:created>
  <dcterms:modified xsi:type="dcterms:W3CDTF">2023-01-30T12:49:17Z</dcterms:modified>
</cp:coreProperties>
</file>